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915" r:id="rId5"/>
    <p:sldMasterId id="2147483826" r:id="rId6"/>
  </p:sldMasterIdLst>
  <p:notesMasterIdLst>
    <p:notesMasterId r:id="rId27"/>
  </p:notesMasterIdLst>
  <p:sldIdLst>
    <p:sldId id="256" r:id="rId7"/>
    <p:sldId id="267" r:id="rId8"/>
    <p:sldId id="259" r:id="rId9"/>
    <p:sldId id="296" r:id="rId10"/>
    <p:sldId id="297" r:id="rId11"/>
    <p:sldId id="277" r:id="rId12"/>
    <p:sldId id="295" r:id="rId13"/>
    <p:sldId id="285" r:id="rId14"/>
    <p:sldId id="281" r:id="rId15"/>
    <p:sldId id="286" r:id="rId16"/>
    <p:sldId id="282" r:id="rId17"/>
    <p:sldId id="287" r:id="rId18"/>
    <p:sldId id="283" r:id="rId19"/>
    <p:sldId id="288" r:id="rId20"/>
    <p:sldId id="279" r:id="rId21"/>
    <p:sldId id="280" r:id="rId22"/>
    <p:sldId id="269" r:id="rId23"/>
    <p:sldId id="298" r:id="rId24"/>
    <p:sldId id="284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5A3693-53A7-E0A4-6DED-AC4EE99DDCDC}" name="Veronica Ward" initials="VW" userId="S::veward@microsoft.com::412b1be4-0c23-46be-9826-8076b676803f" providerId="AD"/>
  <p188:author id="{0C03D29C-4D3D-AD68-3106-41FD089036B6}" name="Evan Chaki" initials="EC" userId="S::evchaki@microsoft.com::272c0634-03b9-44e7-a177-4fd8c752ee4c" providerId="AD"/>
  <p188:author id="{4857B0B8-7FC1-05EB-A6A4-865914D8454E}" name="Sophia Lagerkrans-Pandey" initials="SL" userId="S::sopand@microsoft.com::344e3d67-c6fc-428d-b02f-53a09a042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AF6"/>
    <a:srgbClr val="608AF7"/>
    <a:srgbClr val="FA8D52"/>
    <a:srgbClr val="FC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CDBE7-0BA5-D44C-C8AA-338FB5E06F90}" v="109" dt="2024-05-07T17:02:32.530"/>
    <p1510:client id="{F3FAD2DA-6C5A-4981-A39D-8B5F2F304C25}" v="1" dt="2024-05-08T21:52:07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DD643-6168-F441-A986-DEEAD7E4C485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EF060-4225-5A41-8D66-813FF993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9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2A79-0D3D-254E-B68B-29CF2E5348AB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2E84-73CC-7449-AC41-3C99B34F33E5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33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C5F-C3E1-4B4D-8013-4C9D28057144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38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51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0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1328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083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952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2849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716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9B6EE-AC35-084D-B40B-619A240ED3CC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89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078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0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4259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396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6759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449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0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9803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791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47517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64B9-3F75-404D-B634-528D9C7252DA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03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4306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71427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5589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724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6490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8464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8238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241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6271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04594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D05F2-2133-DE46-8887-5F04B9A0D3DB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388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8752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8500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2135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4642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862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16737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434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28276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7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13458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6D43-4DE7-D149-AAE3-A0CB60582311}" type="datetime1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150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16687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806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8843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4106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82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026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49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75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985062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								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05841817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9B59-E368-1741-8D3D-398B8C95375C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332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63945"/>
            <a:ext cx="9144000" cy="1846018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36933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937" indent="0" algn="ctr">
              <a:buNone/>
              <a:defRPr sz="2000"/>
            </a:lvl2pPr>
            <a:lvl3pPr marL="913874" indent="0" algn="ctr">
              <a:buNone/>
              <a:defRPr sz="1800"/>
            </a:lvl3pPr>
            <a:lvl4pPr marL="1370810" indent="0" algn="ctr">
              <a:buNone/>
              <a:defRPr sz="1600"/>
            </a:lvl4pPr>
            <a:lvl5pPr marL="1827747" indent="0" algn="ctr">
              <a:buNone/>
              <a:defRPr sz="1600"/>
            </a:lvl5pPr>
            <a:lvl6pPr marL="2284683" indent="0" algn="ctr">
              <a:buNone/>
              <a:defRPr sz="1600"/>
            </a:lvl6pPr>
            <a:lvl7pPr marL="2741621" indent="0" algn="ctr">
              <a:buNone/>
              <a:defRPr sz="1600"/>
            </a:lvl7pPr>
            <a:lvl8pPr marL="3198557" indent="0" algn="ctr">
              <a:buNone/>
              <a:defRPr sz="1600"/>
            </a:lvl8pPr>
            <a:lvl9pPr marL="365549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4DD7E-EE1C-400C-9060-766A6BA6E37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CBA7-D34F-4E85-AFC5-8459997DF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529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49206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8937-081E-4F89-A6B4-662049ED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573360-5367-C61C-39FC-5A6625DFD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708" y="1018108"/>
            <a:ext cx="11014075" cy="307777"/>
          </a:xfrm>
        </p:spPr>
        <p:txBody>
          <a:bodyPr/>
          <a:lstStyle>
            <a:lvl1pPr algn="ctr"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2D6DD-A30E-41D7-A888-BD96CC348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03458" y="2017712"/>
            <a:ext cx="3155385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BCC34-76A8-4599-9137-B0D14186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018" y="2017712"/>
            <a:ext cx="3155385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BB8AC0-0EEB-4014-8C28-DF0E65975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3597" y="2017712"/>
            <a:ext cx="3155385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1AD21C-81F9-4999-B2C4-D518EF2637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6134" y="3123805"/>
            <a:ext cx="2704616" cy="615553"/>
          </a:xfrm>
        </p:spPr>
        <p:txBody>
          <a:bodyPr/>
          <a:lstStyle>
            <a:lvl1pPr algn="ctr"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419DAE43-6477-DD7A-7D8D-14C4481A86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6134" y="4138971"/>
            <a:ext cx="2704616" cy="615553"/>
          </a:xfrm>
        </p:spPr>
        <p:txBody>
          <a:bodyPr/>
          <a:lstStyle>
            <a:lvl1pPr algn="ctr"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F3042A-522F-4C25-8B66-C0EB7FED39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26574" y="3160318"/>
            <a:ext cx="2704616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130C9-489D-B6F0-FCAE-94624824B7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26574" y="4175484"/>
            <a:ext cx="2704616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611A15A-0519-4A60-90A1-E95F5CF60D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76603" y="3121223"/>
            <a:ext cx="2704615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22FC56-2C4F-FA9E-9E6A-687AC4D809B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76603" y="4136389"/>
            <a:ext cx="2704615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922296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  <p15:guide id="32" pos="3840">
          <p15:clr>
            <a:srgbClr val="FBAE40"/>
          </p15:clr>
        </p15:guide>
        <p15:guide id="33">
          <p15:clr>
            <a:srgbClr val="FBAE40"/>
          </p15:clr>
        </p15:guide>
        <p15:guide id="35" pos="1392">
          <p15:clr>
            <a:srgbClr val="FBAE40"/>
          </p15:clr>
        </p15:guide>
        <p15:guide id="36" pos="627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8937-081E-4F89-A6B4-662049ED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573360-5367-C61C-39FC-5A6625DFD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708" y="1018108"/>
            <a:ext cx="11014075" cy="307777"/>
          </a:xfrm>
        </p:spPr>
        <p:txBody>
          <a:bodyPr/>
          <a:lstStyle>
            <a:lvl1pPr algn="ctr"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BCC34-76A8-4599-9137-B0D14186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4338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1AD21C-81F9-4999-B2C4-D518EF2637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373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419DAE43-6477-DD7A-7D8D-14C4481A86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6373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C7277C-16AF-1859-7D32-7E05D342F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05716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71495E1-2304-7B26-E04A-B4D5420FB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17751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9E709B5A-CE87-D0D5-2A68-71AEFD7066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7751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8744D-0F38-6619-60C9-C39872778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3733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B63DF48-674E-BBCB-975B-E7E040DBAA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45768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3C93363E-F9C4-195A-8DA6-2714CDF5C4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45768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D077E3-AA51-D8C7-8EB7-9EC119EA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05111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55E4C9E-6DBB-6417-B735-045B639296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146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9DD9274-1496-BF74-3E44-CF4A333A70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17146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16710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  <p15:guide id="32" pos="3840">
          <p15:clr>
            <a:srgbClr val="FBAE40"/>
          </p15:clr>
        </p15:guide>
        <p15:guide id="33">
          <p15:clr>
            <a:srgbClr val="FBAE40"/>
          </p15:clr>
        </p15:guide>
        <p15:guide id="35" pos="1392">
          <p15:clr>
            <a:srgbClr val="FBAE40"/>
          </p15:clr>
        </p15:guide>
        <p15:guide id="36" pos="627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475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46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207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298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864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47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BC2E-B0B3-5845-B414-C707E9CD72DB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808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6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285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19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778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862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06C726-351B-10D7-D033-347F1066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3900" y="3793279"/>
            <a:ext cx="10744200" cy="307777"/>
          </a:xfrm>
        </p:spPr>
        <p:txBody>
          <a:bodyPr>
            <a:spAutoFit/>
          </a:bodyPr>
          <a:lstStyle>
            <a:lvl1pPr marL="0" indent="0" algn="ctr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Subtext for your big idea.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195499-D0AD-EDBC-3980-5A14D219DB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2943370"/>
            <a:ext cx="10744200" cy="664797"/>
          </a:xfrm>
        </p:spPr>
        <p:txBody>
          <a:bodyPr lIns="0" tIns="0" rIns="0" bIns="0" anchor="b">
            <a:spAutoFit/>
          </a:bodyPr>
          <a:lstStyle>
            <a:lvl1pPr algn="ctr">
              <a:defRPr sz="4800"/>
            </a:lvl1pPr>
          </a:lstStyle>
          <a:p>
            <a:r>
              <a:rPr lang="en-US"/>
              <a:t>What is your big idea?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B86F3-2571-22C1-87E2-F589BF01EE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750" t="2965" r="74732" b="4086"/>
          <a:stretch/>
        </p:blipFill>
        <p:spPr>
          <a:xfrm rot="5400000">
            <a:off x="5656385" y="322386"/>
            <a:ext cx="87922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9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F6F74A-6D6A-58F4-AA9E-4110892819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8A8D9-3DA3-3A8F-82D7-469D61A212E0}"/>
              </a:ext>
            </a:extLst>
          </p:cNvPr>
          <p:cNvSpPr txBox="1"/>
          <p:nvPr userDrawn="1"/>
        </p:nvSpPr>
        <p:spPr>
          <a:xfrm>
            <a:off x="609600" y="-571500"/>
            <a:ext cx="4389022" cy="91563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5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5950" y="1939862"/>
            <a:ext cx="5048252" cy="492443"/>
          </a:xfrm>
        </p:spPr>
        <p:txBody>
          <a:bodyPr wrap="square" anchor="b">
            <a:sp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95950" y="2643938"/>
            <a:ext cx="5048250" cy="358541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6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0E1FC6-7A96-C811-291A-2C1E1AE3DE35}"/>
              </a:ext>
            </a:extLst>
          </p:cNvPr>
          <p:cNvGrpSpPr/>
          <p:nvPr userDrawn="1"/>
        </p:nvGrpSpPr>
        <p:grpSpPr>
          <a:xfrm>
            <a:off x="11914781" y="0"/>
            <a:ext cx="290097" cy="6858000"/>
            <a:chOff x="11761371" y="0"/>
            <a:chExt cx="298888" cy="706581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B2EB94-2EDA-DA10-CC77-F9E15EBF43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3" t="11611" r="72400" b="15623"/>
            <a:stretch/>
          </p:blipFill>
          <p:spPr>
            <a:xfrm>
              <a:off x="11761371" y="0"/>
              <a:ext cx="294408" cy="23552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7714F9-4CCE-3492-DD21-9BDE8FD8F1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398" b="15623"/>
            <a:stretch/>
          </p:blipFill>
          <p:spPr>
            <a:xfrm>
              <a:off x="11761387" y="2355273"/>
              <a:ext cx="294408" cy="23552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E7416C-2A0C-73A0-0AF2-0DE08E411C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224" b="15623"/>
            <a:stretch/>
          </p:blipFill>
          <p:spPr>
            <a:xfrm>
              <a:off x="11761386" y="4710546"/>
              <a:ext cx="298873" cy="2355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690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76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B5441F-36A5-717B-0919-0FC544144CA4}"/>
              </a:ext>
            </a:extLst>
          </p:cNvPr>
          <p:cNvSpPr/>
          <p:nvPr userDrawn="1"/>
        </p:nvSpPr>
        <p:spPr>
          <a:xfrm>
            <a:off x="4381500" y="0"/>
            <a:ext cx="781050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10C5D6-BE0E-81CA-D041-F375BC16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1018911"/>
            <a:ext cx="3192461" cy="775597"/>
          </a:xfrm>
        </p:spPr>
        <p:txBody>
          <a:bodyPr anchor="b">
            <a:sp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686E56-D7FD-ADB2-F8E0-67414A061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839" y="2000250"/>
            <a:ext cx="3192461" cy="417195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F7D32A-2256-96E0-3DE9-C3313E337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00" y="1085850"/>
            <a:ext cx="6172198" cy="50739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AC04BFB5-B21E-FB36-8F69-C8B5ECCF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6364E18D-8700-21BD-F5EE-A702FB90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3682194-0BAE-2337-E73E-B858952D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13C264C-4D02-6D78-2735-E4ADCE6527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523101"/>
            <a:ext cx="3200400" cy="2769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6052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92">
          <p15:clr>
            <a:srgbClr val="5ACBF0"/>
          </p15:clr>
        </p15:guide>
        <p15:guide id="2" pos="2472">
          <p15:clr>
            <a:srgbClr val="5ACBF0"/>
          </p15:clr>
        </p15:guide>
        <p15:guide id="3" orient="horz" pos="468">
          <p15:clr>
            <a:srgbClr val="9FCC3B"/>
          </p15:clr>
        </p15:guide>
        <p15:guide id="4" orient="horz" pos="1080">
          <p15:clr>
            <a:srgbClr val="9FCC3B"/>
          </p15:clr>
        </p15:guide>
        <p15:guide id="5" orient="horz" pos="684">
          <p15:clr>
            <a:srgbClr val="5ACBF0"/>
          </p15:clr>
        </p15:guide>
        <p15:guide id="6" orient="horz" pos="3888">
          <p15:clr>
            <a:srgbClr val="5ACBF0"/>
          </p15:clr>
        </p15:guide>
        <p15:guide id="7" pos="7080">
          <p15:clr>
            <a:srgbClr val="5ACBF0"/>
          </p15:clr>
        </p15:guide>
        <p15:guide id="8" orient="horz" pos="1260">
          <p15:clr>
            <a:srgbClr val="5ACBF0"/>
          </p15:clr>
        </p15:guide>
        <p15:guide id="9" pos="276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B29EA2-453A-D6F7-000F-8F5E67EE42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5950" y="1939862"/>
            <a:ext cx="5048252" cy="492443"/>
          </a:xfrm>
        </p:spPr>
        <p:txBody>
          <a:bodyPr wrap="square" anchor="b">
            <a:sp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95950" y="2643938"/>
            <a:ext cx="5048250" cy="358541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6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BF563-5214-6460-A8F5-B8D7CC997646}"/>
              </a:ext>
            </a:extLst>
          </p:cNvPr>
          <p:cNvSpPr txBox="1"/>
          <p:nvPr userDrawn="1"/>
        </p:nvSpPr>
        <p:spPr>
          <a:xfrm>
            <a:off x="609600" y="-571500"/>
            <a:ext cx="4389022" cy="91563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5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075F46-2E25-0035-F360-DC96DE3B6902}"/>
              </a:ext>
            </a:extLst>
          </p:cNvPr>
          <p:cNvGrpSpPr/>
          <p:nvPr userDrawn="1"/>
        </p:nvGrpSpPr>
        <p:grpSpPr>
          <a:xfrm>
            <a:off x="11914781" y="0"/>
            <a:ext cx="290097" cy="6858000"/>
            <a:chOff x="11761371" y="0"/>
            <a:chExt cx="298888" cy="70658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142DA8-39C3-02BF-1E91-522AAE069D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3" t="11611" r="72400" b="15623"/>
            <a:stretch/>
          </p:blipFill>
          <p:spPr>
            <a:xfrm>
              <a:off x="11761371" y="0"/>
              <a:ext cx="294408" cy="23552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F24BB8-5D92-0CE0-8F1D-FFBC5E3CC2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398" b="15623"/>
            <a:stretch/>
          </p:blipFill>
          <p:spPr>
            <a:xfrm>
              <a:off x="11761387" y="2355273"/>
              <a:ext cx="294408" cy="23552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EC44DA-B159-73F2-ACDC-4E76F48F4D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224" b="15623"/>
            <a:stretch/>
          </p:blipFill>
          <p:spPr>
            <a:xfrm>
              <a:off x="11761386" y="4710546"/>
              <a:ext cx="298873" cy="2355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959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768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00" y="1362872"/>
            <a:ext cx="10515600" cy="443198"/>
          </a:xfrm>
        </p:spPr>
        <p:txBody>
          <a:bodyPr wrap="square"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8EC71C-D4A1-1E6C-CF0D-B6FC362ABF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2000250"/>
            <a:ext cx="10515600" cy="4171950"/>
          </a:xfrm>
        </p:spPr>
        <p:txBody>
          <a:bodyPr lIns="0" tIns="0" r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3078C0-2270-0525-5AF4-41E6139CA4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523101"/>
            <a:ext cx="10515600" cy="276999"/>
          </a:xfrm>
        </p:spPr>
        <p:txBody>
          <a:bodyPr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AF16819-2921-255D-9D8C-2351717A7E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F8F8417-796E-7B12-425B-979865EC99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51AE55D-1F6E-119D-8C74-D84C645F1F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72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68">
          <p15:clr>
            <a:srgbClr val="9FCC3B"/>
          </p15:clr>
        </p15:guide>
        <p15:guide id="2" orient="horz" pos="1080">
          <p15:clr>
            <a:srgbClr val="9FCC3B"/>
          </p15:clr>
        </p15:guide>
        <p15:guide id="3" orient="horz" pos="1260">
          <p15:clr>
            <a:srgbClr val="5ACBF0"/>
          </p15:clr>
        </p15:guide>
        <p15:guide id="4" orient="horz" pos="3888">
          <p15:clr>
            <a:srgbClr val="5ACBF0"/>
          </p15:clr>
        </p15:guide>
        <p15:guide id="5" pos="708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6062-5D3F-5B4A-9ED3-A511C6DF023C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131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899C8E-61BF-1DDD-10CF-9CE1380C88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5950" y="1939862"/>
            <a:ext cx="5048252" cy="492443"/>
          </a:xfrm>
        </p:spPr>
        <p:txBody>
          <a:bodyPr wrap="square" anchor="b">
            <a:sp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95950" y="2643938"/>
            <a:ext cx="5048250" cy="358541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6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FD385-DEEA-ED58-37F8-753B3F8E733B}"/>
              </a:ext>
            </a:extLst>
          </p:cNvPr>
          <p:cNvSpPr txBox="1"/>
          <p:nvPr userDrawn="1"/>
        </p:nvSpPr>
        <p:spPr>
          <a:xfrm>
            <a:off x="609600" y="-571500"/>
            <a:ext cx="4389022" cy="91563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5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FF7F82-2603-4345-1D99-D8D2F2ADAEAD}"/>
              </a:ext>
            </a:extLst>
          </p:cNvPr>
          <p:cNvGrpSpPr/>
          <p:nvPr userDrawn="1"/>
        </p:nvGrpSpPr>
        <p:grpSpPr>
          <a:xfrm>
            <a:off x="11914781" y="0"/>
            <a:ext cx="290097" cy="6858000"/>
            <a:chOff x="11761371" y="0"/>
            <a:chExt cx="298888" cy="706581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D0FAF7-99F3-46B6-1008-AA1D5CD1CE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3" t="11611" r="72400" b="15623"/>
            <a:stretch/>
          </p:blipFill>
          <p:spPr>
            <a:xfrm>
              <a:off x="11761371" y="0"/>
              <a:ext cx="294408" cy="23552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576290-673A-2927-A1BD-16302DBF09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398" b="15623"/>
            <a:stretch/>
          </p:blipFill>
          <p:spPr>
            <a:xfrm>
              <a:off x="11761387" y="2355273"/>
              <a:ext cx="294408" cy="235527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E36F07-5E21-7576-A13C-6F8EDDE9FA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224" b="15623"/>
            <a:stretch/>
          </p:blipFill>
          <p:spPr>
            <a:xfrm>
              <a:off x="11761386" y="4710546"/>
              <a:ext cx="298873" cy="2355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879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76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8039100" y="2117"/>
            <a:ext cx="4152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2015988"/>
            <a:ext cx="6858000" cy="4156212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2000"/>
            </a:lvl1pPr>
            <a:lvl2pPr algn="l">
              <a:lnSpc>
                <a:spcPct val="90000"/>
              </a:lnSpc>
              <a:defRPr sz="1800"/>
            </a:lvl2pPr>
            <a:lvl3pPr algn="l">
              <a:lnSpc>
                <a:spcPct val="90000"/>
              </a:lnSpc>
              <a:defRPr sz="1600"/>
            </a:lvl3pPr>
            <a:lvl4pPr algn="l">
              <a:lnSpc>
                <a:spcPct val="90000"/>
              </a:lnSpc>
              <a:defRPr sz="1400"/>
            </a:lvl4pPr>
            <a:lvl5pPr algn="l">
              <a:lnSpc>
                <a:spcPct val="9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732839" y="2005791"/>
            <a:ext cx="2506661" cy="4166409"/>
          </a:xfrm>
        </p:spPr>
        <p:txBody>
          <a:bodyPr>
            <a:normAutofit/>
          </a:bodyPr>
          <a:lstStyle>
            <a:lvl1pPr marL="46863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748884"/>
            <a:ext cx="2522539" cy="1024128"/>
          </a:xfrm>
        </p:spPr>
        <p:txBody>
          <a:bodyPr anchor="b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C98F329-AE53-D0D4-1554-95C25A209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742950"/>
            <a:ext cx="6858000" cy="1060704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4E90726-3954-16B6-2EC6-2A7B8F584B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AEB1874-3463-CA0A-8A77-A81210119C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5E44251-A653-1CB9-30C3-5E1AC3F0B2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65ABAD-BF9E-A38D-1234-D3B3B712542F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24900" y="196596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70397E-4C3B-49EA-B6F0-66C4FAAEB0A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741229" y="26289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5230CB-AA22-A461-4F60-CF7588E8A7B6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8730343" y="33147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8C20958-974C-06BE-BF7C-29F707A585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523101"/>
            <a:ext cx="6862658" cy="2769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1849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ACB144BD-B311-397F-5257-D7D79B2FF9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1E95153C-9A7D-A36C-A8F7-C42DFF755F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Creating a scalable conversational UX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D9E3049-EBC8-E121-6C9F-10FD7CF3B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6BE13-FF2C-3A41-A53B-D6BC2DDA0AE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>
                  <a:lumMod val="8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5F29F9-F3BC-9CA5-E234-C8A45FAAF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1362872"/>
            <a:ext cx="10515600" cy="443198"/>
          </a:xfrm>
        </p:spPr>
        <p:txBody>
          <a:bodyPr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94F11F1-91FB-4498-1650-050D57F725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523101"/>
            <a:ext cx="10515599" cy="276999"/>
          </a:xfrm>
        </p:spPr>
        <p:txBody>
          <a:bodyPr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DC8933F-2ED5-F093-4DBD-EE128831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2263972"/>
            <a:ext cx="5021262" cy="307777"/>
          </a:xfrm>
        </p:spPr>
        <p:txBody>
          <a:bodyPr anchor="b">
            <a:sp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E183D49-0B79-9D2F-E1C0-FAC3AE55F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" y="2628900"/>
            <a:ext cx="5029201" cy="35433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1600"/>
            </a:lvl1pPr>
            <a:lvl2pPr algn="just">
              <a:lnSpc>
                <a:spcPct val="100000"/>
              </a:lnSpc>
              <a:defRPr sz="1400"/>
            </a:lvl2pPr>
            <a:lvl3pPr algn="just">
              <a:lnSpc>
                <a:spcPct val="100000"/>
              </a:lnSpc>
              <a:defRPr sz="1200"/>
            </a:lvl3pPr>
            <a:lvl4pPr algn="just">
              <a:lnSpc>
                <a:spcPct val="100000"/>
              </a:lnSpc>
              <a:defRPr sz="1100"/>
            </a:lvl4pPr>
            <a:lvl5pPr algn="just"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F8981CC-D75B-97B1-238C-24F75D65E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0299" y="2263972"/>
            <a:ext cx="5029201" cy="307777"/>
          </a:xfrm>
        </p:spPr>
        <p:txBody>
          <a:bodyPr anchor="b">
            <a:sp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305A6076-8ECA-B2DD-0C98-81433662E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0299" y="2628900"/>
            <a:ext cx="5029201" cy="35433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1600"/>
            </a:lvl1pPr>
            <a:lvl2pPr algn="just">
              <a:lnSpc>
                <a:spcPct val="100000"/>
              </a:lnSpc>
              <a:defRPr sz="1400"/>
            </a:lvl2pPr>
            <a:lvl3pPr algn="just">
              <a:lnSpc>
                <a:spcPct val="100000"/>
              </a:lnSpc>
              <a:defRPr sz="1200"/>
            </a:lvl3pPr>
            <a:lvl4pPr algn="just">
              <a:lnSpc>
                <a:spcPct val="100000"/>
              </a:lnSpc>
              <a:defRPr sz="1100"/>
            </a:lvl4pPr>
            <a:lvl5pPr algn="just"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73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12">
          <p15:clr>
            <a:srgbClr val="5ACBF0"/>
          </p15:clr>
        </p15:guide>
        <p15:guide id="2" pos="3624">
          <p15:clr>
            <a:srgbClr val="5ACBF0"/>
          </p15:clr>
        </p15:guide>
        <p15:guide id="3" orient="horz" pos="468">
          <p15:clr>
            <a:srgbClr val="9FCC3B"/>
          </p15:clr>
        </p15:guide>
        <p15:guide id="4" orient="horz" pos="1080">
          <p15:clr>
            <a:srgbClr val="9FCC3B"/>
          </p15:clr>
        </p15:guide>
        <p15:guide id="5" orient="horz" pos="1656">
          <p15:clr>
            <a:srgbClr val="5ACBF0"/>
          </p15:clr>
        </p15:guide>
        <p15:guide id="6" orient="horz" pos="1584">
          <p15:clr>
            <a:srgbClr val="9FCC3B"/>
          </p15:clr>
        </p15:guide>
        <p15:guide id="7" orient="horz" pos="3888">
          <p15:clr>
            <a:srgbClr val="5ACBF0"/>
          </p15:clr>
        </p15:guide>
        <p15:guide id="8" pos="7080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8F7ED0E-D2A8-C252-D1B8-09F110AF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1362872"/>
            <a:ext cx="10515600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E738742-55AE-F5FD-A161-CD60751CD0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523101"/>
            <a:ext cx="10520259" cy="276999"/>
          </a:xfrm>
        </p:spPr>
        <p:txBody>
          <a:bodyPr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7BB3785E-D390-A6C5-57CC-4F9FB9C156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3653545"/>
            <a:ext cx="2102652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D04A0C-BE9D-A887-F6FE-51A9C8DB5E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5798" y="4062620"/>
            <a:ext cx="2102652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79F1E2B0-A068-EB1F-EF1A-2FF7B3897A5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4248" y="3653545"/>
            <a:ext cx="2102654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5721E34F-8DCE-9AE2-80E7-18B63DBA75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36147" y="4057650"/>
            <a:ext cx="2102653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89F90C0A-7D59-3E8B-E393-824CE4A719E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3051" y="3664601"/>
            <a:ext cx="2114550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87271CD-19A5-2E45-4726-3742E195AC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24950" y="4057650"/>
            <a:ext cx="2114550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CBDAD46A-D724-5318-3A54-62F5A8518DD3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4E1810F9-AD59-1E5A-7B32-9758486BB3A1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Creating a scalable conversational UX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251CDA23-7780-6CF6-D5F0-ABD49E4EC25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6BE13-FF2C-3A41-A53B-D6BC2DDA0AE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>
                  <a:lumMod val="8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F4A7A32C-D4B5-8E0F-D416-E6B26162F4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12702" y="3653545"/>
            <a:ext cx="2114550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0B83AFA9-8C52-6BD1-E099-BCFB512643B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4601" y="4057650"/>
            <a:ext cx="2114550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87F8F591-4D2A-9EBC-836E-DC01C767A8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2071" y="2114160"/>
            <a:ext cx="839779" cy="1029090"/>
          </a:xfrm>
          <a:blipFill dpi="0" rotWithShape="1">
            <a:blip r:embed="rId2"/>
            <a:srcRect/>
            <a:tile tx="-146050" ty="2540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C32D8907-C1FF-53B1-4089-A1A0CA25DB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4250" y="2116446"/>
            <a:ext cx="825500" cy="1026804"/>
          </a:xfrm>
          <a:blipFill dpi="0" rotWithShape="1">
            <a:blip r:embed="rId3"/>
            <a:srcRect/>
            <a:tile tx="-146050" ty="2540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9EF6E404-308D-9EE7-A32F-B074DF9751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900" y="2162002"/>
            <a:ext cx="817558" cy="981247"/>
          </a:xfrm>
          <a:blipFill dpi="0" rotWithShape="1">
            <a:blip r:embed="rId4"/>
            <a:srcRect/>
            <a:tile tx="-203200" ty="2540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88C97DFB-235C-F9C3-9930-FDC5D29F61C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142421" y="2114159"/>
            <a:ext cx="839779" cy="1029090"/>
          </a:xfrm>
          <a:blipFill dpi="0" rotWithShape="1">
            <a:blip r:embed="rId5"/>
            <a:srcRect/>
            <a:tile tx="-114300" ty="24765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766672-D9F5-35E5-B6AF-0ED591ABCED9}"/>
              </a:ext>
            </a:extLst>
          </p:cNvPr>
          <p:cNvCxnSpPr/>
          <p:nvPr userDrawn="1"/>
        </p:nvCxnSpPr>
        <p:spPr>
          <a:xfrm>
            <a:off x="3181350" y="1943100"/>
            <a:ext cx="0" cy="4223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BA2426-A4AD-42A8-AF32-7661A8D1F9D1}"/>
              </a:ext>
            </a:extLst>
          </p:cNvPr>
          <p:cNvCxnSpPr/>
          <p:nvPr userDrawn="1"/>
        </p:nvCxnSpPr>
        <p:spPr>
          <a:xfrm>
            <a:off x="5981700" y="1953913"/>
            <a:ext cx="0" cy="4223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A47060-22E2-DC87-76A0-348B400EC4B0}"/>
              </a:ext>
            </a:extLst>
          </p:cNvPr>
          <p:cNvCxnSpPr/>
          <p:nvPr userDrawn="1"/>
        </p:nvCxnSpPr>
        <p:spPr>
          <a:xfrm>
            <a:off x="8782050" y="1943100"/>
            <a:ext cx="0" cy="4223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01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788">
          <p15:clr>
            <a:srgbClr val="5ACBF0"/>
          </p15:clr>
        </p15:guide>
        <p15:guide id="2" pos="2220">
          <p15:clr>
            <a:srgbClr val="5ACBF0"/>
          </p15:clr>
        </p15:guide>
        <p15:guide id="3" pos="3552">
          <p15:clr>
            <a:srgbClr val="5ACBF0"/>
          </p15:clr>
        </p15:guide>
        <p15:guide id="4" pos="3984">
          <p15:clr>
            <a:srgbClr val="5ACBF0"/>
          </p15:clr>
        </p15:guide>
        <p15:guide id="8" orient="horz" pos="468">
          <p15:clr>
            <a:srgbClr val="9FCC3B"/>
          </p15:clr>
        </p15:guide>
        <p15:guide id="9" orient="horz" pos="1080">
          <p15:clr>
            <a:srgbClr val="9FCC3B"/>
          </p15:clr>
        </p15:guide>
        <p15:guide id="10" pos="7080">
          <p15:clr>
            <a:srgbClr val="5ACBF0"/>
          </p15:clr>
        </p15:guide>
        <p15:guide id="11" orient="horz" pos="3888">
          <p15:clr>
            <a:srgbClr val="5ACBF0"/>
          </p15:clr>
        </p15:guide>
        <p15:guide id="14" orient="horz" pos="2412">
          <p15:clr>
            <a:srgbClr val="9FCC3B"/>
          </p15:clr>
        </p15:guide>
        <p15:guide id="17" orient="horz" pos="1944">
          <p15:clr>
            <a:srgbClr val="9FCC3B"/>
          </p15:clr>
        </p15:guide>
        <p15:guide id="23" pos="5316">
          <p15:clr>
            <a:srgbClr val="5ACBF0"/>
          </p15:clr>
        </p15:guide>
        <p15:guide id="24" pos="5748">
          <p15:clr>
            <a:srgbClr val="5ACBF0"/>
          </p15:clr>
        </p15:guide>
        <p15:guide id="25" orient="horz" pos="2556">
          <p15:clr>
            <a:srgbClr val="5ACBF0"/>
          </p15:clr>
        </p15:guide>
        <p15:guide id="26" pos="2004">
          <p15:clr>
            <a:srgbClr val="FBAE40"/>
          </p15:clr>
        </p15:guide>
        <p15:guide id="27" pos="3768">
          <p15:clr>
            <a:srgbClr val="FBAE40"/>
          </p15:clr>
        </p15:guide>
        <p15:guide id="28" pos="5532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8039100" y="2117"/>
            <a:ext cx="4152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2015988"/>
            <a:ext cx="6858000" cy="4156212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2000"/>
            </a:lvl1pPr>
            <a:lvl2pPr algn="l">
              <a:lnSpc>
                <a:spcPct val="90000"/>
              </a:lnSpc>
              <a:defRPr sz="1800"/>
            </a:lvl2pPr>
            <a:lvl3pPr algn="l">
              <a:lnSpc>
                <a:spcPct val="90000"/>
              </a:lnSpc>
              <a:defRPr sz="1600"/>
            </a:lvl3pPr>
            <a:lvl4pPr algn="l">
              <a:lnSpc>
                <a:spcPct val="90000"/>
              </a:lnSpc>
              <a:defRPr sz="1400"/>
            </a:lvl4pPr>
            <a:lvl5pPr algn="l">
              <a:lnSpc>
                <a:spcPct val="9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732839" y="2005791"/>
            <a:ext cx="2506661" cy="4166409"/>
          </a:xfrm>
        </p:spPr>
        <p:txBody>
          <a:bodyPr>
            <a:normAutofit/>
          </a:bodyPr>
          <a:lstStyle>
            <a:lvl1pPr marL="46863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748884"/>
            <a:ext cx="2522539" cy="1024128"/>
          </a:xfrm>
        </p:spPr>
        <p:txBody>
          <a:bodyPr anchor="b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C98F329-AE53-D0D4-1554-95C25A209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742950"/>
            <a:ext cx="6858000" cy="1060704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4E90726-3954-16B6-2EC6-2A7B8F584B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AEB1874-3463-CA0A-8A77-A81210119C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Creating a scalable conversational UX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5E44251-A653-1CB9-30C3-5E1AC3F0B2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6BE13-FF2C-3A41-A53B-D6BC2DDA0AE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65ABAD-BF9E-A38D-1234-D3B3B712542F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24900" y="196596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70397E-4C3B-49EA-B6F0-66C4FAAEB0A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741229" y="26289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5230CB-AA22-A461-4F60-CF7588E8A7B6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8730343" y="33147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8C20958-974C-06BE-BF7C-29F707A585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523101"/>
            <a:ext cx="6862658" cy="2769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07311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4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ight: Innovate everywhere">
            <a:extLst>
              <a:ext uri="{FF2B5EF4-FFF2-40B4-BE49-F238E27FC236}">
                <a16:creationId xmlns:a16="http://schemas.microsoft.com/office/drawing/2014/main" id="{DC04341E-C617-413D-A754-103CAA84E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6117" y="53298"/>
            <a:ext cx="6592960" cy="6592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7AABFA6-6857-43EF-9CDC-D483A94CE6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275" t="32690" r="8091" b="32918"/>
          <a:stretch/>
        </p:blipFill>
        <p:spPr>
          <a:xfrm>
            <a:off x="582042" y="581026"/>
            <a:ext cx="2857363" cy="2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51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254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itle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Graphic: Create impact faster metaphor" descr="Image of create impact faster metaphor">
            <a:extLst>
              <a:ext uri="{FF2B5EF4-FFF2-40B4-BE49-F238E27FC236}">
                <a16:creationId xmlns:a16="http://schemas.microsoft.com/office/drawing/2014/main" id="{71E6F1EB-96BE-40C0-8FF7-9CA9D6B56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" t="3570" r="3570" b="828"/>
          <a:stretch/>
        </p:blipFill>
        <p:spPr>
          <a:xfrm>
            <a:off x="6065081" y="478972"/>
            <a:ext cx="5900060" cy="6074228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C7D24C81-C6B4-4566-BEC3-F1E03E491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275" t="32690" r="8091" b="32918"/>
          <a:stretch/>
        </p:blipFill>
        <p:spPr>
          <a:xfrm>
            <a:off x="582042" y="581026"/>
            <a:ext cx="2857363" cy="2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65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818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5690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45DD-C3C6-2C4F-884F-E2B8F21668A1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F398FBC-E7DD-F34F-B9B5-6E316DADB886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7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1B2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70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2" r:id="rId37"/>
    <p:sldLayoutId id="2147483953" r:id="rId38"/>
    <p:sldLayoutId id="2147483954" r:id="rId39"/>
    <p:sldLayoutId id="2147483955" r:id="rId40"/>
    <p:sldLayoutId id="2147483956" r:id="rId41"/>
    <p:sldLayoutId id="2147483957" r:id="rId42"/>
    <p:sldLayoutId id="2147483958" r:id="rId43"/>
    <p:sldLayoutId id="2147483959" r:id="rId44"/>
    <p:sldLayoutId id="2147483960" r:id="rId45"/>
    <p:sldLayoutId id="2147483961" r:id="rId46"/>
    <p:sldLayoutId id="2147483962" r:id="rId47"/>
    <p:sldLayoutId id="2147483963" r:id="rId48"/>
    <p:sldLayoutId id="2147483964" r:id="rId49"/>
    <p:sldLayoutId id="2147483965" r:id="rId50"/>
    <p:sldLayoutId id="2147483966" r:id="rId51"/>
    <p:sldLayoutId id="2147483967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05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5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  <p:sldLayoutId id="2147483968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0.png"/><Relationship Id="rId12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com/en-us/semantic-kernel/tutorials/fundamentals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microsoft.com/en-us/ai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microsoft.com/office/2007/relationships/hdphoto" Target="../media/hdphoto1.wdp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3997960"/>
            <a:ext cx="10082408" cy="19989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9000" b="1" spc="-150">
                <a:latin typeface="Segoe UI" panose="020B0502040204020203" pitchFamily="34" charset="0"/>
                <a:cs typeface="Segoe UI" panose="020B0502040204020203" pitchFamily="34" charset="0"/>
              </a:rPr>
              <a:t>Semantic Kernel Hackathon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/>
              <a:t>aka.ms/semantic-kernel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D255154-CB47-54E9-7B95-AA7DCEAA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08" y="873369"/>
            <a:ext cx="2099897" cy="21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6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Semantic or native?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705214"/>
            <a:ext cx="4238077" cy="3919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Segoe UI"/>
                <a:ea typeface="+mj-lt"/>
                <a:cs typeface="Segoe UI"/>
              </a:rPr>
              <a:t>To make a plugin, you'll need to create some functions. These are either semantic or native – you decide. </a:t>
            </a:r>
            <a:endParaRPr lang="en-US" sz="2400">
              <a:solidFill>
                <a:srgbClr val="000000"/>
              </a:solidFill>
              <a:latin typeface="Segoe UI"/>
              <a:ea typeface="+mj-lt"/>
              <a:cs typeface="Segoe UI"/>
            </a:endParaRPr>
          </a:p>
          <a:p>
            <a:pPr algn="l"/>
            <a:endParaRPr lang="en-US" sz="2400">
              <a:latin typeface="Segoe UI"/>
              <a:cs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48E06-6F2D-E9DE-50EF-E33991C8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675" y="5183207"/>
            <a:ext cx="361950" cy="624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5E32B-210B-5ADD-1EDD-7B68F69B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15" y="3980329"/>
            <a:ext cx="352425" cy="1839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9146-C90D-63B7-7D4A-6D72AC00A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329" y="4027768"/>
            <a:ext cx="285750" cy="257175"/>
          </a:xfrm>
          <a:prstGeom prst="rect">
            <a:avLst/>
          </a:prstGeom>
        </p:spPr>
      </p:pic>
      <p:sp>
        <p:nvSpPr>
          <p:cNvPr id="9" name="Rounded Rectangle 62">
            <a:extLst>
              <a:ext uri="{FF2B5EF4-FFF2-40B4-BE49-F238E27FC236}">
                <a16:creationId xmlns:a16="http://schemas.microsoft.com/office/drawing/2014/main" id="{CF196ED4-55B6-7E5A-D933-8E27E041267B}"/>
              </a:ext>
            </a:extLst>
          </p:cNvPr>
          <p:cNvSpPr/>
          <p:nvPr/>
        </p:nvSpPr>
        <p:spPr bwMode="auto">
          <a:xfrm>
            <a:off x="8641954" y="4734910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Endpoint</a:t>
            </a:r>
            <a:endParaRPr lang="en-US"/>
          </a:p>
        </p:txBody>
      </p:sp>
      <p:sp>
        <p:nvSpPr>
          <p:cNvPr id="10" name="Rounded Rectangle 62">
            <a:extLst>
              <a:ext uri="{FF2B5EF4-FFF2-40B4-BE49-F238E27FC236}">
                <a16:creationId xmlns:a16="http://schemas.microsoft.com/office/drawing/2014/main" id="{A036ED0D-D446-2D26-C37A-7E59670DF3D1}"/>
              </a:ext>
            </a:extLst>
          </p:cNvPr>
          <p:cNvSpPr/>
          <p:nvPr/>
        </p:nvSpPr>
        <p:spPr bwMode="auto">
          <a:xfrm>
            <a:off x="6807747" y="5445124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Kernel</a:t>
            </a:r>
            <a:endParaRPr lang="en-US"/>
          </a:p>
        </p:txBody>
      </p:sp>
      <p:pic>
        <p:nvPicPr>
          <p:cNvPr id="24" name="Picture 23" descr="A plug and clock with a black background&#10;&#10;Description automatically generated">
            <a:extLst>
              <a:ext uri="{FF2B5EF4-FFF2-40B4-BE49-F238E27FC236}">
                <a16:creationId xmlns:a16="http://schemas.microsoft.com/office/drawing/2014/main" id="{6CA9D8B3-D5C5-226B-174D-446DF6C09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679" y="1450449"/>
            <a:ext cx="906170" cy="810222"/>
          </a:xfrm>
          <a:prstGeom prst="rect">
            <a:avLst/>
          </a:prstGeom>
        </p:spPr>
      </p:pic>
      <p:pic>
        <p:nvPicPr>
          <p:cNvPr id="25" name="Picture 2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95742DE9-5DBC-EE77-66FE-7D8EA13B8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652" y="4315283"/>
            <a:ext cx="462288" cy="388307"/>
          </a:xfrm>
          <a:prstGeom prst="rect">
            <a:avLst/>
          </a:prstGeom>
        </p:spPr>
      </p:pic>
      <p:sp>
        <p:nvSpPr>
          <p:cNvPr id="26" name="Rounded Rectangle 62">
            <a:extLst>
              <a:ext uri="{FF2B5EF4-FFF2-40B4-BE49-F238E27FC236}">
                <a16:creationId xmlns:a16="http://schemas.microsoft.com/office/drawing/2014/main" id="{97008209-A6E9-2F05-6BF4-C63DD874CCCB}"/>
              </a:ext>
            </a:extLst>
          </p:cNvPr>
          <p:cNvSpPr/>
          <p:nvPr/>
        </p:nvSpPr>
        <p:spPr bwMode="auto">
          <a:xfrm>
            <a:off x="5045758" y="3583773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functions</a:t>
            </a:r>
            <a:endParaRPr lang="en-US"/>
          </a:p>
        </p:txBody>
      </p:sp>
      <p:pic>
        <p:nvPicPr>
          <p:cNvPr id="27" name="Picture 2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4D42EE6-400A-528D-6E9C-E1F9CA0F5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7582" y="6021277"/>
            <a:ext cx="669433" cy="669433"/>
          </a:xfrm>
          <a:prstGeom prst="rect">
            <a:avLst/>
          </a:prstGeom>
        </p:spPr>
      </p:pic>
      <p:pic>
        <p:nvPicPr>
          <p:cNvPr id="28" name="Picture 27" descr="A pink and white screwdriver&#10;&#10;Description automatically generated">
            <a:extLst>
              <a:ext uri="{FF2B5EF4-FFF2-40B4-BE49-F238E27FC236}">
                <a16:creationId xmlns:a16="http://schemas.microsoft.com/office/drawing/2014/main" id="{8BFC460F-301B-618A-4BFB-89206012DE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1509" y="3021364"/>
            <a:ext cx="454890" cy="454890"/>
          </a:xfrm>
          <a:prstGeom prst="rect">
            <a:avLst/>
          </a:prstGeom>
        </p:spPr>
      </p:pic>
      <p:pic>
        <p:nvPicPr>
          <p:cNvPr id="29" name="Picture 28" descr="A white ruler with purple lines&#10;&#10;Description automatically generated">
            <a:extLst>
              <a:ext uri="{FF2B5EF4-FFF2-40B4-BE49-F238E27FC236}">
                <a16:creationId xmlns:a16="http://schemas.microsoft.com/office/drawing/2014/main" id="{D1F1C545-87C2-7CF0-8E87-CC5B6DAAF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7389" y="3018526"/>
            <a:ext cx="453166" cy="453166"/>
          </a:xfrm>
          <a:prstGeom prst="rect">
            <a:avLst/>
          </a:prstGeom>
        </p:spPr>
      </p:pic>
      <p:sp>
        <p:nvSpPr>
          <p:cNvPr id="30" name="Rounded Rectangle 62">
            <a:extLst>
              <a:ext uri="{FF2B5EF4-FFF2-40B4-BE49-F238E27FC236}">
                <a16:creationId xmlns:a16="http://schemas.microsoft.com/office/drawing/2014/main" id="{E1266C6B-1607-0E12-EB8A-8E09F4681F8C}"/>
              </a:ext>
            </a:extLst>
          </p:cNvPr>
          <p:cNvSpPr/>
          <p:nvPr/>
        </p:nvSpPr>
        <p:spPr bwMode="auto">
          <a:xfrm>
            <a:off x="8641954" y="3588211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functions</a:t>
            </a:r>
            <a:endParaRPr lang="en-US"/>
          </a:p>
        </p:txBody>
      </p:sp>
      <p:pic>
        <p:nvPicPr>
          <p:cNvPr id="31" name="Picture 30" descr="A white wrench on a black background&#10;&#10;Description automatically generated">
            <a:extLst>
              <a:ext uri="{FF2B5EF4-FFF2-40B4-BE49-F238E27FC236}">
                <a16:creationId xmlns:a16="http://schemas.microsoft.com/office/drawing/2014/main" id="{0E9AD031-8715-5CCF-EB3B-9F6857B4BB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1789" y="3015568"/>
            <a:ext cx="453166" cy="4531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8D043B-4797-6C51-CC61-CAD71E163D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5903" y="2599064"/>
            <a:ext cx="619125" cy="2762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3994CF-DDA1-4573-9BAB-E1D2C0D88F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5961" y="2591666"/>
            <a:ext cx="619125" cy="285750"/>
          </a:xfrm>
          <a:prstGeom prst="rect">
            <a:avLst/>
          </a:prstGeom>
        </p:spPr>
      </p:pic>
      <p:sp>
        <p:nvSpPr>
          <p:cNvPr id="34" name="Rounded Rectangle 62">
            <a:extLst>
              <a:ext uri="{FF2B5EF4-FFF2-40B4-BE49-F238E27FC236}">
                <a16:creationId xmlns:a16="http://schemas.microsoft.com/office/drawing/2014/main" id="{59F2FE14-407E-5B46-8AF2-3E0E7AB7A8A1}"/>
              </a:ext>
            </a:extLst>
          </p:cNvPr>
          <p:cNvSpPr/>
          <p:nvPr/>
        </p:nvSpPr>
        <p:spPr bwMode="auto">
          <a:xfrm>
            <a:off x="6815145" y="2380849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Time plugin</a:t>
            </a:r>
            <a:endParaRPr lang="en-US"/>
          </a:p>
        </p:txBody>
      </p:sp>
      <p:pic>
        <p:nvPicPr>
          <p:cNvPr id="35" name="Picture 34" descr="A pink and white screwdriver&#10;&#10;Description automatically generated">
            <a:extLst>
              <a:ext uri="{FF2B5EF4-FFF2-40B4-BE49-F238E27FC236}">
                <a16:creationId xmlns:a16="http://schemas.microsoft.com/office/drawing/2014/main" id="{81DFE41D-08BE-DA0D-E260-D857B7B10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7639" y="3002141"/>
            <a:ext cx="454890" cy="454890"/>
          </a:xfrm>
          <a:prstGeom prst="rect">
            <a:avLst/>
          </a:prstGeom>
        </p:spPr>
      </p:pic>
      <p:pic>
        <p:nvPicPr>
          <p:cNvPr id="36" name="Picture 35" descr="A white ruler with purple lines&#10;&#10;Description automatically generated">
            <a:extLst>
              <a:ext uri="{FF2B5EF4-FFF2-40B4-BE49-F238E27FC236}">
                <a16:creationId xmlns:a16="http://schemas.microsoft.com/office/drawing/2014/main" id="{878010CD-C025-0845-3147-D8F770CFD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519" y="2999305"/>
            <a:ext cx="453166" cy="453166"/>
          </a:xfrm>
          <a:prstGeom prst="rect">
            <a:avLst/>
          </a:prstGeom>
        </p:spPr>
      </p:pic>
      <p:pic>
        <p:nvPicPr>
          <p:cNvPr id="37" name="Picture 36" descr="A white wrench on a black background&#10;&#10;Description automatically generated">
            <a:extLst>
              <a:ext uri="{FF2B5EF4-FFF2-40B4-BE49-F238E27FC236}">
                <a16:creationId xmlns:a16="http://schemas.microsoft.com/office/drawing/2014/main" id="{B3E56316-0564-4CAB-E4F8-D97E639BA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919" y="2996346"/>
            <a:ext cx="453166" cy="4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8000" b="1" spc="-150">
                <a:latin typeface="Segoe UI"/>
                <a:cs typeface="Segoe UI"/>
              </a:rPr>
              <a:t>Planners</a:t>
            </a:r>
            <a:endParaRPr lang="en-US" sz="8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69D116-F837-7EC8-49DF-0947E4F09190}"/>
              </a:ext>
            </a:extLst>
          </p:cNvPr>
          <p:cNvSpPr txBox="1">
            <a:spLocks/>
          </p:cNvSpPr>
          <p:nvPr/>
        </p:nvSpPr>
        <p:spPr>
          <a:xfrm>
            <a:off x="638727" y="1713069"/>
            <a:ext cx="6173733" cy="3911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ea typeface="+mj-lt"/>
                <a:cs typeface="Segoe UI"/>
              </a:rPr>
              <a:t>A Planner is a function that takes the initial request and returns a list of steps needed to fulfill the request. AI is used to mix-and-match plugins registered in the kernel so it can recombine them into a series of steps.</a:t>
            </a: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ea typeface="+mj-lt"/>
              <a:cs typeface="Segoe UI"/>
            </a:endParaRPr>
          </a:p>
          <a:p>
            <a:pPr algn="l"/>
            <a:endParaRPr lang="en-US" sz="2400">
              <a:latin typeface="Aptos Display" panose="02110004020202020204"/>
              <a:ea typeface="+mj-lt"/>
              <a:cs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5C403-A92B-D2BB-4336-0DF8CDD9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97" y="1761616"/>
            <a:ext cx="285750" cy="257175"/>
          </a:xfrm>
          <a:prstGeom prst="rect">
            <a:avLst/>
          </a:prstGeom>
        </p:spPr>
      </p:pic>
      <p:sp>
        <p:nvSpPr>
          <p:cNvPr id="4" name="Rounded Rectangle 62">
            <a:extLst>
              <a:ext uri="{FF2B5EF4-FFF2-40B4-BE49-F238E27FC236}">
                <a16:creationId xmlns:a16="http://schemas.microsoft.com/office/drawing/2014/main" id="{B626FB2D-8969-D875-6E60-0A5392F0D504}"/>
              </a:ext>
            </a:extLst>
          </p:cNvPr>
          <p:cNvSpPr/>
          <p:nvPr/>
        </p:nvSpPr>
        <p:spPr bwMode="auto">
          <a:xfrm>
            <a:off x="7572657" y="2831414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Kernel</a:t>
            </a:r>
            <a:endParaRPr lang="en-US"/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3AD5B2C-F257-2224-01F4-8850F3B6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949" y="2062062"/>
            <a:ext cx="669433" cy="669433"/>
          </a:xfrm>
          <a:prstGeom prst="rect">
            <a:avLst/>
          </a:prstGeom>
        </p:spPr>
      </p:pic>
      <p:sp>
        <p:nvSpPr>
          <p:cNvPr id="8" name="Rounded Rectangle 62">
            <a:extLst>
              <a:ext uri="{FF2B5EF4-FFF2-40B4-BE49-F238E27FC236}">
                <a16:creationId xmlns:a16="http://schemas.microsoft.com/office/drawing/2014/main" id="{5F2C2B5C-2086-38F2-13BF-243A7A2342DB}"/>
              </a:ext>
            </a:extLst>
          </p:cNvPr>
          <p:cNvSpPr/>
          <p:nvPr/>
        </p:nvSpPr>
        <p:spPr bwMode="auto">
          <a:xfrm>
            <a:off x="7572657" y="1324698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Person has a request</a:t>
            </a:r>
            <a:endParaRPr lang="en-US"/>
          </a:p>
        </p:txBody>
      </p:sp>
      <p:pic>
        <p:nvPicPr>
          <p:cNvPr id="10" name="Picture 9" descr="A cartoon character waving&#10;&#10;Description automatically generated">
            <a:extLst>
              <a:ext uri="{FF2B5EF4-FFF2-40B4-BE49-F238E27FC236}">
                <a16:creationId xmlns:a16="http://schemas.microsoft.com/office/drawing/2014/main" id="{7A43DFC2-28F0-359C-0E5F-8D0F42AA2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98" y="276237"/>
            <a:ext cx="1044448" cy="1046734"/>
          </a:xfrm>
          <a:prstGeom prst="rect">
            <a:avLst/>
          </a:prstGeom>
        </p:spPr>
      </p:pic>
      <p:sp>
        <p:nvSpPr>
          <p:cNvPr id="11" name="Rounded Rectangle 62">
            <a:extLst>
              <a:ext uri="{FF2B5EF4-FFF2-40B4-BE49-F238E27FC236}">
                <a16:creationId xmlns:a16="http://schemas.microsoft.com/office/drawing/2014/main" id="{D8C5120E-0A8B-B642-D935-4F4169B3414A}"/>
              </a:ext>
            </a:extLst>
          </p:cNvPr>
          <p:cNvSpPr/>
          <p:nvPr/>
        </p:nvSpPr>
        <p:spPr bwMode="auto">
          <a:xfrm>
            <a:off x="7572657" y="4338129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Plugins</a:t>
            </a:r>
            <a:endParaRPr lang="en-US"/>
          </a:p>
        </p:txBody>
      </p:sp>
      <p:pic>
        <p:nvPicPr>
          <p:cNvPr id="12" name="Picture 11" descr="A black electrical plug with two plugs&#10;&#10;Description automatically generated">
            <a:extLst>
              <a:ext uri="{FF2B5EF4-FFF2-40B4-BE49-F238E27FC236}">
                <a16:creationId xmlns:a16="http://schemas.microsoft.com/office/drawing/2014/main" id="{895ADB9C-7A21-7FF0-F43B-3F97895FC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038" y="3612694"/>
            <a:ext cx="669433" cy="669433"/>
          </a:xfrm>
          <a:prstGeom prst="rect">
            <a:avLst/>
          </a:prstGeom>
        </p:spPr>
      </p:pic>
      <p:pic>
        <p:nvPicPr>
          <p:cNvPr id="13" name="Picture 12" descr="A black electrical plug with two plugs&#10;&#10;Description automatically generated">
            <a:extLst>
              <a:ext uri="{FF2B5EF4-FFF2-40B4-BE49-F238E27FC236}">
                <a16:creationId xmlns:a16="http://schemas.microsoft.com/office/drawing/2014/main" id="{145C0A3E-4110-8FBA-E69D-30750CBE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49" y="3609735"/>
            <a:ext cx="669433" cy="669433"/>
          </a:xfrm>
          <a:prstGeom prst="rect">
            <a:avLst/>
          </a:prstGeom>
        </p:spPr>
      </p:pic>
      <p:pic>
        <p:nvPicPr>
          <p:cNvPr id="14" name="Picture 13" descr="A black electrical plug with two plugs&#10;&#10;Description automatically generated">
            <a:extLst>
              <a:ext uri="{FF2B5EF4-FFF2-40B4-BE49-F238E27FC236}">
                <a16:creationId xmlns:a16="http://schemas.microsoft.com/office/drawing/2014/main" id="{6FF137AB-651C-2676-815A-46FD134B1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916" y="3606776"/>
            <a:ext cx="669433" cy="669433"/>
          </a:xfrm>
          <a:prstGeom prst="rect">
            <a:avLst/>
          </a:prstGeom>
        </p:spPr>
      </p:pic>
      <p:sp>
        <p:nvSpPr>
          <p:cNvPr id="15" name="Rounded Rectangle 62">
            <a:extLst>
              <a:ext uri="{FF2B5EF4-FFF2-40B4-BE49-F238E27FC236}">
                <a16:creationId xmlns:a16="http://schemas.microsoft.com/office/drawing/2014/main" id="{1C538662-04D6-A9C8-4C91-CB407AB7A774}"/>
              </a:ext>
            </a:extLst>
          </p:cNvPr>
          <p:cNvSpPr/>
          <p:nvPr/>
        </p:nvSpPr>
        <p:spPr bwMode="auto">
          <a:xfrm>
            <a:off x="7572657" y="5844845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Plan</a:t>
            </a:r>
            <a:endParaRPr lang="en-US"/>
          </a:p>
        </p:txBody>
      </p:sp>
      <p:pic>
        <p:nvPicPr>
          <p:cNvPr id="16" name="Picture 15" descr="A book shaped keyboard key&#10;&#10;Description automatically generated">
            <a:extLst>
              <a:ext uri="{FF2B5EF4-FFF2-40B4-BE49-F238E27FC236}">
                <a16:creationId xmlns:a16="http://schemas.microsoft.com/office/drawing/2014/main" id="{D41091B3-08C4-7DEA-AD98-9AC47B978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648" y="5114501"/>
            <a:ext cx="669433" cy="6694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DE55AB-32CE-1323-6EF3-8305ADFB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97" y="3278218"/>
            <a:ext cx="285750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4FE89E-D14A-6EE1-0BF8-C52A922E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97" y="4787422"/>
            <a:ext cx="2857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Handlebars or stepwise?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705214"/>
            <a:ext cx="4238077" cy="3919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Segoe UI"/>
                <a:ea typeface="+mj-lt"/>
                <a:cs typeface="Segoe UI"/>
              </a:rPr>
              <a:t>To make plans, you'll need to define which planner to use. Choose between handlebars or stepwise planner.</a:t>
            </a:r>
            <a:endParaRPr lang="en-US" sz="2400">
              <a:solidFill>
                <a:srgbClr val="000000"/>
              </a:solidFill>
              <a:latin typeface="Segoe UI"/>
              <a:ea typeface="+mj-lt"/>
              <a:cs typeface="Segoe UI"/>
            </a:endParaRPr>
          </a:p>
          <a:p>
            <a:pPr algn="l"/>
            <a:endParaRPr lang="en-US" sz="2400">
              <a:latin typeface="Segoe UI"/>
              <a:cs typeface="Segoe UI"/>
            </a:endParaRPr>
          </a:p>
        </p:txBody>
      </p:sp>
      <p:pic>
        <p:nvPicPr>
          <p:cNvPr id="11" name="Picture 10" descr="A book shaped keyboard key&#10;&#10;Description automatically generated">
            <a:extLst>
              <a:ext uri="{FF2B5EF4-FFF2-40B4-BE49-F238E27FC236}">
                <a16:creationId xmlns:a16="http://schemas.microsoft.com/office/drawing/2014/main" id="{915A7226-D17F-8FAB-DCE8-616557D6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305" y="2223961"/>
            <a:ext cx="818777" cy="818777"/>
          </a:xfrm>
          <a:prstGeom prst="rect">
            <a:avLst/>
          </a:prstGeom>
        </p:spPr>
      </p:pic>
      <p:sp>
        <p:nvSpPr>
          <p:cNvPr id="12" name="Rounded Rectangle 62">
            <a:extLst>
              <a:ext uri="{FF2B5EF4-FFF2-40B4-BE49-F238E27FC236}">
                <a16:creationId xmlns:a16="http://schemas.microsoft.com/office/drawing/2014/main" id="{25CE7676-18F7-F59F-19C8-13D4C2BA8AA6}"/>
              </a:ext>
            </a:extLst>
          </p:cNvPr>
          <p:cNvSpPr/>
          <p:nvPr/>
        </p:nvSpPr>
        <p:spPr bwMode="auto">
          <a:xfrm>
            <a:off x="5267967" y="4546513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Handlebars</a:t>
            </a:r>
            <a:endParaRPr lang="en-US"/>
          </a:p>
        </p:txBody>
      </p:sp>
      <p:sp>
        <p:nvSpPr>
          <p:cNvPr id="13" name="Rounded Rectangle 62">
            <a:extLst>
              <a:ext uri="{FF2B5EF4-FFF2-40B4-BE49-F238E27FC236}">
                <a16:creationId xmlns:a16="http://schemas.microsoft.com/office/drawing/2014/main" id="{3A34E0B2-9BB7-5436-71E9-3832E6A80E54}"/>
              </a:ext>
            </a:extLst>
          </p:cNvPr>
          <p:cNvSpPr/>
          <p:nvPr/>
        </p:nvSpPr>
        <p:spPr bwMode="auto">
          <a:xfrm>
            <a:off x="8878959" y="4550952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Stepwise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C3AA12-8903-C05D-EF75-E1423024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908" y="3376854"/>
            <a:ext cx="619125" cy="276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0036-94DF-2DE8-0867-2DCEBCC40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966" y="3369456"/>
            <a:ext cx="619125" cy="285750"/>
          </a:xfrm>
          <a:prstGeom prst="rect">
            <a:avLst/>
          </a:prstGeom>
        </p:spPr>
      </p:pic>
      <p:sp>
        <p:nvSpPr>
          <p:cNvPr id="16" name="Rounded Rectangle 62">
            <a:extLst>
              <a:ext uri="{FF2B5EF4-FFF2-40B4-BE49-F238E27FC236}">
                <a16:creationId xmlns:a16="http://schemas.microsoft.com/office/drawing/2014/main" id="{C676461A-A8C0-777C-A065-6E0B885D8120}"/>
              </a:ext>
            </a:extLst>
          </p:cNvPr>
          <p:cNvSpPr/>
          <p:nvPr/>
        </p:nvSpPr>
        <p:spPr bwMode="auto">
          <a:xfrm>
            <a:off x="7052150" y="3158638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Planner</a:t>
            </a:r>
            <a:endParaRPr lang="en-US"/>
          </a:p>
        </p:txBody>
      </p:sp>
      <p:pic>
        <p:nvPicPr>
          <p:cNvPr id="17" name="Picture 1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38987C53-5090-A059-D26F-1681BF24B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00" y="3774594"/>
            <a:ext cx="648622" cy="648622"/>
          </a:xfrm>
          <a:prstGeom prst="rect">
            <a:avLst/>
          </a:prstGeom>
        </p:spPr>
      </p:pic>
      <p:pic>
        <p:nvPicPr>
          <p:cNvPr id="18" name="Picture 17" descr="A yellow and blue lightning bolt&#10;&#10;Description automatically generated">
            <a:extLst>
              <a:ext uri="{FF2B5EF4-FFF2-40B4-BE49-F238E27FC236}">
                <a16:creationId xmlns:a16="http://schemas.microsoft.com/office/drawing/2014/main" id="{740FBB58-75DF-4533-40C6-8DDCC137D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192" y="3774594"/>
            <a:ext cx="648622" cy="6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7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8000" b="1" spc="-150">
                <a:latin typeface="Segoe UI"/>
                <a:cs typeface="Segoe UI"/>
              </a:rPr>
              <a:t>Personas</a:t>
            </a:r>
            <a:endParaRPr lang="en-US" sz="8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BFC2A2-474A-E0FC-CFA9-805448976131}"/>
              </a:ext>
            </a:extLst>
          </p:cNvPr>
          <p:cNvSpPr txBox="1">
            <a:spLocks/>
          </p:cNvSpPr>
          <p:nvPr/>
        </p:nvSpPr>
        <p:spPr>
          <a:xfrm>
            <a:off x="638727" y="1713069"/>
            <a:ext cx="6356904" cy="3911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Segoe UI"/>
                <a:ea typeface="+mj-lt"/>
                <a:cs typeface="Segoe UI"/>
              </a:rPr>
              <a:t>Personas are what defines an agent's role, like a set of instructions. They hold their own memories which provide broader context to the requests made. </a:t>
            </a:r>
            <a:endParaRPr lang="en-US"/>
          </a:p>
          <a:p>
            <a:pPr algn="l"/>
            <a:endParaRPr lang="en-US" sz="2400">
              <a:latin typeface="Segoe UI"/>
              <a:ea typeface="+mj-lt"/>
              <a:cs typeface="Segoe UI"/>
            </a:endParaRPr>
          </a:p>
          <a:p>
            <a:pPr algn="l"/>
            <a:r>
              <a:rPr lang="en-US" sz="2400">
                <a:latin typeface="Segoe UI"/>
                <a:cs typeface="Segoe UI"/>
              </a:rPr>
              <a:t>This is what empowers multi-agent systems where specialists are defined to execute requests they were designed to fulfil.</a:t>
            </a:r>
          </a:p>
          <a:p>
            <a:pPr algn="l"/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</p:txBody>
      </p:sp>
      <p:sp>
        <p:nvSpPr>
          <p:cNvPr id="3" name="Rounded Rectangle 62">
            <a:extLst>
              <a:ext uri="{FF2B5EF4-FFF2-40B4-BE49-F238E27FC236}">
                <a16:creationId xmlns:a16="http://schemas.microsoft.com/office/drawing/2014/main" id="{47E623F9-03EE-C85C-AAC2-36F0E74594B2}"/>
              </a:ext>
            </a:extLst>
          </p:cNvPr>
          <p:cNvSpPr/>
          <p:nvPr/>
        </p:nvSpPr>
        <p:spPr bwMode="auto">
          <a:xfrm>
            <a:off x="7725869" y="1324698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Project manager agent</a:t>
            </a:r>
            <a:endParaRPr lang="en-US"/>
          </a:p>
        </p:txBody>
      </p:sp>
      <p:pic>
        <p:nvPicPr>
          <p:cNvPr id="4" name="Picture 3" descr="A clipboard with a paper on it&#10;&#10;Description automatically generated">
            <a:extLst>
              <a:ext uri="{FF2B5EF4-FFF2-40B4-BE49-F238E27FC236}">
                <a16:creationId xmlns:a16="http://schemas.microsoft.com/office/drawing/2014/main" id="{4BCB6A28-C2A3-BE5C-764E-AE1E5913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976" y="543709"/>
            <a:ext cx="785516" cy="770720"/>
          </a:xfrm>
          <a:prstGeom prst="rect">
            <a:avLst/>
          </a:prstGeom>
        </p:spPr>
      </p:pic>
      <p:sp>
        <p:nvSpPr>
          <p:cNvPr id="7" name="Rounded Rectangle 62">
            <a:extLst>
              <a:ext uri="{FF2B5EF4-FFF2-40B4-BE49-F238E27FC236}">
                <a16:creationId xmlns:a16="http://schemas.microsoft.com/office/drawing/2014/main" id="{3DE0CBF7-0CE3-B7C2-4476-E42E1A6DAC55}"/>
              </a:ext>
            </a:extLst>
          </p:cNvPr>
          <p:cNvSpPr/>
          <p:nvPr/>
        </p:nvSpPr>
        <p:spPr bwMode="auto">
          <a:xfrm>
            <a:off x="7722170" y="2854123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Researcher agent</a:t>
            </a:r>
            <a:endParaRPr lang="en-US"/>
          </a:p>
        </p:txBody>
      </p:sp>
      <p:pic>
        <p:nvPicPr>
          <p:cNvPr id="8" name="Picture 7" descr="A purple notebook with a white stripe&#10;&#10;Description automatically generated">
            <a:extLst>
              <a:ext uri="{FF2B5EF4-FFF2-40B4-BE49-F238E27FC236}">
                <a16:creationId xmlns:a16="http://schemas.microsoft.com/office/drawing/2014/main" id="{F28B62DF-1D3A-8450-F3BF-B146D13D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374" y="2079546"/>
            <a:ext cx="770720" cy="770720"/>
          </a:xfrm>
          <a:prstGeom prst="rect">
            <a:avLst/>
          </a:prstGeom>
        </p:spPr>
      </p:pic>
      <p:sp>
        <p:nvSpPr>
          <p:cNvPr id="10" name="Rounded Rectangle 62">
            <a:extLst>
              <a:ext uri="{FF2B5EF4-FFF2-40B4-BE49-F238E27FC236}">
                <a16:creationId xmlns:a16="http://schemas.microsoft.com/office/drawing/2014/main" id="{42045B8F-CED9-A9E6-DE11-4DFD5E9635DF}"/>
              </a:ext>
            </a:extLst>
          </p:cNvPr>
          <p:cNvSpPr/>
          <p:nvPr/>
        </p:nvSpPr>
        <p:spPr bwMode="auto">
          <a:xfrm>
            <a:off x="7722170" y="4376150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Copywriter agent</a:t>
            </a:r>
            <a:endParaRPr lang="en-US"/>
          </a:p>
        </p:txBody>
      </p:sp>
      <p:pic>
        <p:nvPicPr>
          <p:cNvPr id="11" name="Picture 10" descr="A blue and yellow pen&#10;&#10;Description automatically generated">
            <a:extLst>
              <a:ext uri="{FF2B5EF4-FFF2-40B4-BE49-F238E27FC236}">
                <a16:creationId xmlns:a16="http://schemas.microsoft.com/office/drawing/2014/main" id="{29E80534-D31B-F86C-7D77-D2C3C6EA0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374" y="3585791"/>
            <a:ext cx="770720" cy="770720"/>
          </a:xfrm>
          <a:prstGeom prst="rect">
            <a:avLst/>
          </a:prstGeom>
        </p:spPr>
      </p:pic>
      <p:sp>
        <p:nvSpPr>
          <p:cNvPr id="12" name="Rounded Rectangle 62">
            <a:extLst>
              <a:ext uri="{FF2B5EF4-FFF2-40B4-BE49-F238E27FC236}">
                <a16:creationId xmlns:a16="http://schemas.microsoft.com/office/drawing/2014/main" id="{B46CF05D-3430-E036-D677-DD2DA2526C43}"/>
              </a:ext>
            </a:extLst>
          </p:cNvPr>
          <p:cNvSpPr/>
          <p:nvPr/>
        </p:nvSpPr>
        <p:spPr bwMode="auto">
          <a:xfrm>
            <a:off x="7722170" y="5905575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Designer agent</a:t>
            </a:r>
            <a:endParaRPr lang="en-US"/>
          </a:p>
        </p:txBody>
      </p:sp>
      <p:pic>
        <p:nvPicPr>
          <p:cNvPr id="13" name="Picture 12" descr="A paint brush with a pink and yellow paint brush&#10;&#10;Description automatically generated">
            <a:extLst>
              <a:ext uri="{FF2B5EF4-FFF2-40B4-BE49-F238E27FC236}">
                <a16:creationId xmlns:a16="http://schemas.microsoft.com/office/drawing/2014/main" id="{B3E1756A-D63E-ECB7-2A47-1FCF9D088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74" y="5124586"/>
            <a:ext cx="770720" cy="77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0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5900701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Managing personas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2253482"/>
            <a:ext cx="4238077" cy="3919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Segoe UI"/>
                <a:ea typeface="+mj-lt"/>
                <a:cs typeface="Segoe UI"/>
              </a:rPr>
              <a:t>Through plugins, planners orchestrate agents. Choosing the best agent for the request.</a:t>
            </a:r>
            <a:endParaRPr lang="en-US" sz="2400">
              <a:solidFill>
                <a:srgbClr val="000000"/>
              </a:solidFill>
              <a:latin typeface="Segoe UI"/>
              <a:ea typeface="+mj-lt"/>
              <a:cs typeface="Segoe UI"/>
            </a:endParaRPr>
          </a:p>
          <a:p>
            <a:pPr algn="l"/>
            <a:endParaRPr lang="en-US" sz="2400">
              <a:latin typeface="Segoe UI"/>
              <a:cs typeface="Segoe UI"/>
            </a:endParaRPr>
          </a:p>
        </p:txBody>
      </p:sp>
      <p:pic>
        <p:nvPicPr>
          <p:cNvPr id="27" name="Picture 26" descr="A clipboard with a paper on it&#10;&#10;Description automatically generated">
            <a:extLst>
              <a:ext uri="{FF2B5EF4-FFF2-40B4-BE49-F238E27FC236}">
                <a16:creationId xmlns:a16="http://schemas.microsoft.com/office/drawing/2014/main" id="{C11EBCEB-5808-0A98-D7EF-4FC2EF73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26" y="2817890"/>
            <a:ext cx="785516" cy="770720"/>
          </a:xfrm>
          <a:prstGeom prst="rect">
            <a:avLst/>
          </a:prstGeom>
        </p:spPr>
      </p:pic>
      <p:sp>
        <p:nvSpPr>
          <p:cNvPr id="28" name="Rounded Rectangle 62">
            <a:extLst>
              <a:ext uri="{FF2B5EF4-FFF2-40B4-BE49-F238E27FC236}">
                <a16:creationId xmlns:a16="http://schemas.microsoft.com/office/drawing/2014/main" id="{9643E8FB-042B-7060-3DE1-A60A17F8EB63}"/>
              </a:ext>
            </a:extLst>
          </p:cNvPr>
          <p:cNvSpPr/>
          <p:nvPr/>
        </p:nvSpPr>
        <p:spPr bwMode="auto">
          <a:xfrm>
            <a:off x="2226857" y="5607205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Researcher agent</a:t>
            </a:r>
            <a:endParaRPr lang="en-US"/>
          </a:p>
        </p:txBody>
      </p:sp>
      <p:pic>
        <p:nvPicPr>
          <p:cNvPr id="29" name="Picture 28" descr="A purple notebook with a white stripe&#10;&#10;Description automatically generated">
            <a:extLst>
              <a:ext uri="{FF2B5EF4-FFF2-40B4-BE49-F238E27FC236}">
                <a16:creationId xmlns:a16="http://schemas.microsoft.com/office/drawing/2014/main" id="{270D934A-787C-093D-CDA7-5DAF5BAB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1" y="4816846"/>
            <a:ext cx="770720" cy="770720"/>
          </a:xfrm>
          <a:prstGeom prst="rect">
            <a:avLst/>
          </a:prstGeom>
        </p:spPr>
      </p:pic>
      <p:sp>
        <p:nvSpPr>
          <p:cNvPr id="30" name="Rounded Rectangle 62">
            <a:extLst>
              <a:ext uri="{FF2B5EF4-FFF2-40B4-BE49-F238E27FC236}">
                <a16:creationId xmlns:a16="http://schemas.microsoft.com/office/drawing/2014/main" id="{377B7C8E-F108-D413-3339-DC84DDC95A32}"/>
              </a:ext>
            </a:extLst>
          </p:cNvPr>
          <p:cNvSpPr/>
          <p:nvPr/>
        </p:nvSpPr>
        <p:spPr bwMode="auto">
          <a:xfrm>
            <a:off x="5487920" y="5607205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Copywriter agent</a:t>
            </a:r>
            <a:endParaRPr lang="en-US"/>
          </a:p>
        </p:txBody>
      </p:sp>
      <p:pic>
        <p:nvPicPr>
          <p:cNvPr id="31" name="Picture 30" descr="A blue and yellow pen&#10;&#10;Description automatically generated">
            <a:extLst>
              <a:ext uri="{FF2B5EF4-FFF2-40B4-BE49-F238E27FC236}">
                <a16:creationId xmlns:a16="http://schemas.microsoft.com/office/drawing/2014/main" id="{2D12D405-6440-0C60-7DB6-16BC57B86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25" y="4816846"/>
            <a:ext cx="770720" cy="770720"/>
          </a:xfrm>
          <a:prstGeom prst="rect">
            <a:avLst/>
          </a:prstGeom>
        </p:spPr>
      </p:pic>
      <p:sp>
        <p:nvSpPr>
          <p:cNvPr id="32" name="Rounded Rectangle 62">
            <a:extLst>
              <a:ext uri="{FF2B5EF4-FFF2-40B4-BE49-F238E27FC236}">
                <a16:creationId xmlns:a16="http://schemas.microsoft.com/office/drawing/2014/main" id="{34EA96F2-B00D-27EF-3457-B4D1AA0E8310}"/>
              </a:ext>
            </a:extLst>
          </p:cNvPr>
          <p:cNvSpPr/>
          <p:nvPr/>
        </p:nvSpPr>
        <p:spPr bwMode="auto">
          <a:xfrm>
            <a:off x="8729749" y="5599807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Designer agent</a:t>
            </a:r>
            <a:endParaRPr lang="en-US"/>
          </a:p>
        </p:txBody>
      </p:sp>
      <p:pic>
        <p:nvPicPr>
          <p:cNvPr id="33" name="Picture 32" descr="A paint brush with a pink and yellow paint brush&#10;&#10;Description automatically generated">
            <a:extLst>
              <a:ext uri="{FF2B5EF4-FFF2-40B4-BE49-F238E27FC236}">
                <a16:creationId xmlns:a16="http://schemas.microsoft.com/office/drawing/2014/main" id="{708844EC-8161-B3E8-C98C-203AFD79C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953" y="4816846"/>
            <a:ext cx="770720" cy="770720"/>
          </a:xfrm>
          <a:prstGeom prst="rect">
            <a:avLst/>
          </a:prstGeom>
        </p:spPr>
      </p:pic>
      <p:sp>
        <p:nvSpPr>
          <p:cNvPr id="34" name="Rounded Rectangle 62">
            <a:extLst>
              <a:ext uri="{FF2B5EF4-FFF2-40B4-BE49-F238E27FC236}">
                <a16:creationId xmlns:a16="http://schemas.microsoft.com/office/drawing/2014/main" id="{1D978482-5B48-3A50-44B9-DC1DDB379A8F}"/>
              </a:ext>
            </a:extLst>
          </p:cNvPr>
          <p:cNvSpPr/>
          <p:nvPr/>
        </p:nvSpPr>
        <p:spPr bwMode="auto">
          <a:xfrm>
            <a:off x="5277075" y="1812989"/>
            <a:ext cx="3446230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Agent orchestrator plugin</a:t>
            </a:r>
            <a:endParaRPr lang="en-US"/>
          </a:p>
        </p:txBody>
      </p:sp>
      <p:pic>
        <p:nvPicPr>
          <p:cNvPr id="35" name="Picture 34" descr="A close up of a plug&#10;&#10;Description automatically generated">
            <a:extLst>
              <a:ext uri="{FF2B5EF4-FFF2-40B4-BE49-F238E27FC236}">
                <a16:creationId xmlns:a16="http://schemas.microsoft.com/office/drawing/2014/main" id="{30F24118-A722-0713-FE52-1C8B72B97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046" y="881543"/>
            <a:ext cx="935762" cy="90617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A99DA0C-4AD2-5D6E-4757-97477BF88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6560" y="2265951"/>
            <a:ext cx="285750" cy="4381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DC981D2-C4C0-8DC5-8097-201A7C04E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098" y="4301249"/>
            <a:ext cx="285750" cy="4381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48E53B-25AC-137D-4DED-94204956C0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564" b="1667"/>
          <a:stretch/>
        </p:blipFill>
        <p:spPr>
          <a:xfrm>
            <a:off x="10220360" y="4279055"/>
            <a:ext cx="278424" cy="4308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5F1EC5A-18B2-EB1E-12B5-9004ED92B2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2510" r="-1967" b="12500"/>
          <a:stretch/>
        </p:blipFill>
        <p:spPr>
          <a:xfrm>
            <a:off x="3728380" y="4278500"/>
            <a:ext cx="6771653" cy="4761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7F9EA88-112D-5D3F-360D-82F0B0C012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6560" y="3916550"/>
            <a:ext cx="285750" cy="819150"/>
          </a:xfrm>
          <a:prstGeom prst="rect">
            <a:avLst/>
          </a:prstGeom>
        </p:spPr>
      </p:pic>
      <p:sp>
        <p:nvSpPr>
          <p:cNvPr id="41" name="Rounded Rectangle 62">
            <a:extLst>
              <a:ext uri="{FF2B5EF4-FFF2-40B4-BE49-F238E27FC236}">
                <a16:creationId xmlns:a16="http://schemas.microsoft.com/office/drawing/2014/main" id="{09A88846-2A80-2AA4-57D2-8FF03CD9C402}"/>
              </a:ext>
            </a:extLst>
          </p:cNvPr>
          <p:cNvSpPr/>
          <p:nvPr/>
        </p:nvSpPr>
        <p:spPr bwMode="auto">
          <a:xfrm>
            <a:off x="5277075" y="3591482"/>
            <a:ext cx="3446230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Project manager agent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87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Memories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4"/>
            <a:ext cx="10082408" cy="4892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This is what provides context to the initial request. Memories are fed into Semantic Kernel in a few different ways.</a:t>
            </a: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>
                <a:latin typeface="Segoe UI"/>
                <a:cs typeface="Segoe UI"/>
              </a:rPr>
              <a:t>Conventional key-value pairs: Just like you would set an environment variable in your shell, the same can be done when using Semantic Kernel. The lookup is "conventional" because it's a one-to-one match between a key and your query.</a:t>
            </a:r>
          </a:p>
          <a:p>
            <a:pPr marL="285750" indent="-285750" algn="l">
              <a:buFont typeface="Arial"/>
              <a:buChar char="•"/>
            </a:pPr>
            <a:endParaRPr lang="en-US" sz="2000">
              <a:latin typeface="Segoe UI"/>
              <a:cs typeface="Segoe U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>
                <a:latin typeface="Segoe UI"/>
                <a:cs typeface="Segoe UI"/>
              </a:rPr>
              <a:t>Conventional local-storage: When you save information to a file, it can be retrieved with its filename. When you have a lot of information to store in a key-value pair, you're best off keeping it on disk.</a:t>
            </a:r>
          </a:p>
          <a:p>
            <a:pPr marL="285750" indent="-285750" algn="l">
              <a:buFont typeface="Arial"/>
              <a:buChar char="•"/>
            </a:pPr>
            <a:endParaRPr lang="en-US" sz="2000">
              <a:latin typeface="Segoe UI"/>
              <a:cs typeface="Segoe U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>
                <a:latin typeface="Segoe UI"/>
                <a:cs typeface="Segoe UI"/>
              </a:rPr>
              <a:t>Semantic memory search: You can also represent text information as a long vector of numbers, known as "embeddings." This lets you execute a "semantic" search that compares meaning-to-meaning with your query.</a:t>
            </a:r>
          </a:p>
          <a:p>
            <a:pPr algn="l">
              <a:lnSpc>
                <a:spcPct val="100000"/>
              </a:lnSpc>
            </a:pPr>
            <a:endParaRPr lang="en-US" sz="20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6869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Prompts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4"/>
            <a:ext cx="10082408" cy="4308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Segoe UI"/>
                <a:cs typeface="Segoe UI"/>
              </a:rPr>
              <a:t>This is how you communicate with model. It serves as the input which elicits a response from the model. Selecting the right words, phrases, symbols, and formats that guide the model in generating high-quality and relevant results.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0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Responsible AI principles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611" y="6355825"/>
            <a:ext cx="4114800" cy="365125"/>
          </a:xfrm>
        </p:spPr>
        <p:txBody>
          <a:bodyPr anchor="t"/>
          <a:lstStyle/>
          <a:p>
            <a:pPr algn="l"/>
            <a:r>
              <a:rPr lang="en-US">
                <a:latin typeface="Aptos_MSFontService"/>
                <a:ea typeface="+mn-lt"/>
                <a:cs typeface="+mn-lt"/>
              </a:rPr>
              <a:t>aka.ms/semantic-kernel </a:t>
            </a:r>
            <a:br>
              <a:rPr lang="en-US">
                <a:latin typeface="Aptos_MSFontService"/>
                <a:ea typeface="+mn-lt"/>
                <a:cs typeface="+mn-lt"/>
              </a:rPr>
            </a:br>
            <a:endParaRPr lang="en-US" sz="1800">
              <a:solidFill>
                <a:srgbClr val="000000"/>
              </a:solidFill>
              <a:latin typeface="Calibri_MSFontService"/>
              <a:ea typeface="+mn-lt"/>
              <a:cs typeface="+mn-lt"/>
            </a:endParaRPr>
          </a:p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6838" y="1625423"/>
            <a:ext cx="10082408" cy="43592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Fairness </a:t>
            </a:r>
            <a:r>
              <a:rPr lang="en-US" sz="2400">
                <a:latin typeface="Segoe UI"/>
                <a:cs typeface="Segoe UI"/>
              </a:rPr>
              <a:t>– AI systems treat all people fairly.</a:t>
            </a:r>
            <a:endParaRPr lang="en-US">
              <a:latin typeface="Aptos Display" panose="02110004020202020204"/>
              <a:cs typeface="Segoe UI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Reliability &amp; safety</a:t>
            </a:r>
            <a:r>
              <a:rPr lang="en-US" sz="2400">
                <a:latin typeface="Segoe UI"/>
                <a:cs typeface="Segoe UI"/>
              </a:rPr>
              <a:t> – AI systems should perform reliably and safely.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Privacy &amp; security</a:t>
            </a:r>
            <a:r>
              <a:rPr lang="en-US" sz="2400">
                <a:latin typeface="Segoe UI"/>
                <a:cs typeface="Segoe UI"/>
              </a:rPr>
              <a:t> – AI systems should be secure and respect privacy.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 b="1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Inclusiveness</a:t>
            </a:r>
            <a:r>
              <a:rPr lang="en-US" sz="2400">
                <a:latin typeface="Segoe UI"/>
                <a:cs typeface="Segoe UI"/>
              </a:rPr>
              <a:t> – AI systems should empower everyone and engage people.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Transparency</a:t>
            </a:r>
            <a:r>
              <a:rPr lang="en-US" sz="2400">
                <a:latin typeface="Segoe UI"/>
                <a:cs typeface="Segoe UI"/>
              </a:rPr>
              <a:t> – AI systems should be understandable.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 b="1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Accountable</a:t>
            </a:r>
            <a:r>
              <a:rPr lang="en-US" sz="2400">
                <a:latin typeface="Segoe UI"/>
                <a:cs typeface="Segoe UI"/>
              </a:rPr>
              <a:t> – People should be accountable for AI systems.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43565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Tutorials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4"/>
            <a:ext cx="10082408" cy="4308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Segoe UI"/>
                <a:cs typeface="Segoe UI"/>
              </a:rPr>
              <a:t>Want some extra guidance? Check out these detailed walk throughs </a:t>
            </a:r>
            <a:r>
              <a:rPr lang="en-US" sz="2400" dirty="0">
                <a:solidFill>
                  <a:srgbClr val="FFFFFF"/>
                </a:solidFill>
                <a:latin typeface="Segoe UI"/>
                <a:cs typeface="Segoe UI"/>
                <a:hlinkClick r:id="rId2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9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Questions?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4"/>
            <a:ext cx="10082408" cy="4308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Segoe UI"/>
                <a:cs typeface="Segoe UI"/>
              </a:rPr>
              <a:t>Raise your hand.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8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5"/>
            <a:ext cx="10082408" cy="3538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Hackathons are a great platform for innovation, skill development, relationship building, and problem solving. Semantic Kernel runs hackathons across the world and have seen incredibly impressive results. </a:t>
            </a:r>
            <a:br>
              <a:rPr lang="en-US" sz="2400"/>
            </a:br>
            <a:br>
              <a:rPr lang="en-US" sz="2400"/>
            </a:br>
            <a:endParaRPr lang="en-US" sz="2400">
              <a:latin typeface="Aptos Display"/>
              <a:cs typeface="Segoe U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0E87AE-D564-9D9A-B54D-D9353CD3A343}"/>
              </a:ext>
            </a:extLst>
          </p:cNvPr>
          <p:cNvSpPr txBox="1">
            <a:spLocks/>
          </p:cNvSpPr>
          <p:nvPr/>
        </p:nvSpPr>
        <p:spPr>
          <a:xfrm>
            <a:off x="1513198" y="5078166"/>
            <a:ext cx="2371965" cy="436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Segoe UI"/>
                <a:cs typeface="Segoe UI"/>
              </a:rPr>
              <a:t>Semantic Kernel</a:t>
            </a:r>
            <a:endParaRPr lang="en-US"/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F7F6789-70BE-0CC0-80AF-8557BD951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05" y="3512873"/>
            <a:ext cx="1345754" cy="13048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D125B8-EFE7-0DA7-6575-99628868A43C}"/>
              </a:ext>
            </a:extLst>
          </p:cNvPr>
          <p:cNvSpPr txBox="1">
            <a:spLocks/>
          </p:cNvSpPr>
          <p:nvPr/>
        </p:nvSpPr>
        <p:spPr>
          <a:xfrm>
            <a:off x="4833201" y="5093877"/>
            <a:ext cx="2371965" cy="436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Segoe UI"/>
                <a:cs typeface="Segoe UI"/>
              </a:rPr>
              <a:t>You</a:t>
            </a:r>
            <a:endParaRPr lang="en-US"/>
          </a:p>
        </p:txBody>
      </p:sp>
      <p:pic>
        <p:nvPicPr>
          <p:cNvPr id="11" name="Picture 10" descr="A yellow hand with a black background&#10;&#10;Description automatically generated">
            <a:extLst>
              <a:ext uri="{FF2B5EF4-FFF2-40B4-BE49-F238E27FC236}">
                <a16:creationId xmlns:a16="http://schemas.microsoft.com/office/drawing/2014/main" id="{6081A849-1275-20E2-9FB5-B7DF6349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86" y="3512873"/>
            <a:ext cx="1304890" cy="13048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491DC45-6D76-0CBA-E8BA-32160A83EBB6}"/>
              </a:ext>
            </a:extLst>
          </p:cNvPr>
          <p:cNvSpPr txBox="1">
            <a:spLocks/>
          </p:cNvSpPr>
          <p:nvPr/>
        </p:nvSpPr>
        <p:spPr>
          <a:xfrm>
            <a:off x="8310318" y="5101733"/>
            <a:ext cx="2371965" cy="436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Segoe UI"/>
                <a:cs typeface="Segoe UI"/>
              </a:rPr>
              <a:t>Innovation</a:t>
            </a:r>
            <a:endParaRPr lang="en-US"/>
          </a:p>
        </p:txBody>
      </p:sp>
      <p:pic>
        <p:nvPicPr>
          <p:cNvPr id="13" name="Picture 12" descr="A pink heart on a black background&#10;&#10;Description automatically generated">
            <a:extLst>
              <a:ext uri="{FF2B5EF4-FFF2-40B4-BE49-F238E27FC236}">
                <a16:creationId xmlns:a16="http://schemas.microsoft.com/office/drawing/2014/main" id="{9644E3B5-653D-A67D-EED1-51D13FD1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949" y="3512873"/>
            <a:ext cx="1304890" cy="130489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475FDE3-0881-8166-2E54-DE5B7C14D573}"/>
              </a:ext>
            </a:extLst>
          </p:cNvPr>
          <p:cNvSpPr txBox="1">
            <a:spLocks/>
          </p:cNvSpPr>
          <p:nvPr/>
        </p:nvSpPr>
        <p:spPr>
          <a:xfrm>
            <a:off x="4074147" y="3884104"/>
            <a:ext cx="580872" cy="7741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>
                <a:latin typeface="Segoe UI"/>
                <a:cs typeface="Segoe UI"/>
              </a:rPr>
              <a:t>+</a:t>
            </a:r>
            <a:endParaRPr lang="en-US" sz="42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10CBB5-DA61-4C19-C2CF-29325AE90351}"/>
              </a:ext>
            </a:extLst>
          </p:cNvPr>
          <p:cNvSpPr txBox="1">
            <a:spLocks/>
          </p:cNvSpPr>
          <p:nvPr/>
        </p:nvSpPr>
        <p:spPr>
          <a:xfrm>
            <a:off x="7475653" y="3884104"/>
            <a:ext cx="580872" cy="7741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>
                <a:latin typeface="Segoe UI"/>
                <a:cs typeface="Segoe UI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800146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Want to learn more?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The github logo">
            <a:extLst>
              <a:ext uri="{FF2B5EF4-FFF2-40B4-BE49-F238E27FC236}">
                <a16:creationId xmlns:a16="http://schemas.microsoft.com/office/drawing/2014/main" id="{A5CD18DF-C455-58FE-2EC4-56B430A9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53" y="2403151"/>
            <a:ext cx="1715936" cy="16756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C166D7-5F18-2E37-EBE2-0DE58EE44FA1}"/>
              </a:ext>
            </a:extLst>
          </p:cNvPr>
          <p:cNvSpPr txBox="1">
            <a:spLocks/>
          </p:cNvSpPr>
          <p:nvPr/>
        </p:nvSpPr>
        <p:spPr>
          <a:xfrm>
            <a:off x="580035" y="4336330"/>
            <a:ext cx="3514389" cy="416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"/>
                <a:cs typeface="Segoe UI"/>
              </a:rPr>
              <a:t>Browse the </a:t>
            </a:r>
            <a:r>
              <a:rPr lang="en-US" sz="2000" err="1">
                <a:latin typeface="Segoe UI"/>
                <a:cs typeface="Segoe UI"/>
              </a:rPr>
              <a:t>Github</a:t>
            </a:r>
            <a:r>
              <a:rPr lang="en-US" sz="2000">
                <a:latin typeface="Segoe UI"/>
                <a:cs typeface="Segoe UI"/>
              </a:rPr>
              <a:t> repo &amp; community board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BA6F83-936F-C806-438B-01B920A2EB6F}"/>
              </a:ext>
            </a:extLst>
          </p:cNvPr>
          <p:cNvSpPr txBox="1">
            <a:spLocks/>
          </p:cNvSpPr>
          <p:nvPr/>
        </p:nvSpPr>
        <p:spPr>
          <a:xfrm>
            <a:off x="1005053" y="5136216"/>
            <a:ext cx="2596407" cy="379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 Light"/>
                <a:cs typeface="Segoe UI Light"/>
              </a:rPr>
              <a:t>https://aka.ms/sk/repo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2030CB-AD66-61BC-6796-E8910B36FEBD}"/>
              </a:ext>
            </a:extLst>
          </p:cNvPr>
          <p:cNvSpPr txBox="1">
            <a:spLocks/>
          </p:cNvSpPr>
          <p:nvPr/>
        </p:nvSpPr>
        <p:spPr>
          <a:xfrm>
            <a:off x="4008657" y="4336330"/>
            <a:ext cx="3989128" cy="409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"/>
                <a:cs typeface="Segoe UI"/>
              </a:rPr>
              <a:t>Join the Discord community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DC7C18-AF25-90A6-80F5-204F37001C47}"/>
              </a:ext>
            </a:extLst>
          </p:cNvPr>
          <p:cNvSpPr txBox="1">
            <a:spLocks/>
          </p:cNvSpPr>
          <p:nvPr/>
        </p:nvSpPr>
        <p:spPr>
          <a:xfrm>
            <a:off x="4362161" y="4758083"/>
            <a:ext cx="3275698" cy="387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 Light_MSFontService"/>
                <a:ea typeface="+mj-lt"/>
                <a:cs typeface="Segoe UI Light"/>
              </a:rPr>
              <a:t>https://a</a:t>
            </a:r>
            <a:r>
              <a:rPr lang="en-US" sz="2000">
                <a:latin typeface="Segoe UI Light"/>
                <a:ea typeface="+mj-lt"/>
                <a:cs typeface="Segoe UI Light"/>
              </a:rPr>
              <a:t>ka.ms/sk/discord</a:t>
            </a:r>
            <a:endParaRPr lang="en-US"/>
          </a:p>
        </p:txBody>
      </p:sp>
      <p:pic>
        <p:nvPicPr>
          <p:cNvPr id="11" name="Picture 10" descr="The discord logo">
            <a:extLst>
              <a:ext uri="{FF2B5EF4-FFF2-40B4-BE49-F238E27FC236}">
                <a16:creationId xmlns:a16="http://schemas.microsoft.com/office/drawing/2014/main" id="{E8964943-0ABC-AF89-84C8-0A767F14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24" y="2405375"/>
            <a:ext cx="2127350" cy="16690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F00345-F266-700C-7347-63DAD6992261}"/>
              </a:ext>
            </a:extLst>
          </p:cNvPr>
          <p:cNvSpPr txBox="1">
            <a:spLocks/>
          </p:cNvSpPr>
          <p:nvPr/>
        </p:nvSpPr>
        <p:spPr>
          <a:xfrm>
            <a:off x="8178582" y="4336330"/>
            <a:ext cx="3083309" cy="416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"/>
                <a:cs typeface="Segoe UI"/>
              </a:rPr>
              <a:t>Follow the dev blogs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AB28ED-3109-80F3-C336-D70DAA9B2F08}"/>
              </a:ext>
            </a:extLst>
          </p:cNvPr>
          <p:cNvSpPr txBox="1">
            <a:spLocks/>
          </p:cNvSpPr>
          <p:nvPr/>
        </p:nvSpPr>
        <p:spPr>
          <a:xfrm>
            <a:off x="7997901" y="4760424"/>
            <a:ext cx="3546794" cy="387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 Light_MSFontService"/>
                <a:ea typeface="+mj-lt"/>
                <a:cs typeface="Segoe UI Light"/>
              </a:rPr>
              <a:t>https://a</a:t>
            </a:r>
            <a:r>
              <a:rPr lang="en-US" sz="2000">
                <a:latin typeface="Segoe UI Light"/>
                <a:ea typeface="+mj-lt"/>
                <a:cs typeface="Segoe UI Light"/>
              </a:rPr>
              <a:t>ka.ms/sk/blog</a:t>
            </a:r>
            <a:endParaRPr lang="en-US"/>
          </a:p>
        </p:txBody>
      </p:sp>
      <p:pic>
        <p:nvPicPr>
          <p:cNvPr id="14" name="Picture 13" descr="The Microsoft logo">
            <a:extLst>
              <a:ext uri="{FF2B5EF4-FFF2-40B4-BE49-F238E27FC236}">
                <a16:creationId xmlns:a16="http://schemas.microsoft.com/office/drawing/2014/main" id="{5854E6A5-B9A7-E817-EB1D-39034A4BF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585" y="2306818"/>
            <a:ext cx="1871219" cy="18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 panose="020B0502040204020203" pitchFamily="34" charset="0"/>
                <a:cs typeface="Segoe UI" panose="020B0502040204020203" pitchFamily="34" charset="0"/>
              </a:rPr>
              <a:t>Let’s talk about AI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8593508" y="1564703"/>
            <a:ext cx="3069051" cy="4260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Check out the resources </a:t>
            </a:r>
            <a:r>
              <a:rPr lang="en-US" sz="2400">
                <a:latin typeface="Segoe UI"/>
                <a:cs typeface="Segoe UI"/>
                <a:hlinkClick r:id="rId2"/>
              </a:rPr>
              <a:t>here</a:t>
            </a:r>
            <a:r>
              <a:rPr lang="en-US" sz="2400">
                <a:latin typeface="Segoe UI"/>
                <a:cs typeface="Segoe UI"/>
              </a:rPr>
              <a:t> to learn about the latest on AI at Microsoft.</a:t>
            </a:r>
          </a:p>
          <a:p>
            <a:pPr algn="l">
              <a:lnSpc>
                <a:spcPct val="100000"/>
              </a:lnSpc>
            </a:pPr>
            <a:endParaRPr lang="en-US" sz="2400">
              <a:latin typeface="Segoe UI" panose="020B0502040204020203" pitchFamily="34" charset="0"/>
              <a:ea typeface="+mj-lt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You dream it. AI helps build it. Microsoft is empowering the world to achieve more with AI and its copilot ecosystem.</a:t>
            </a:r>
          </a:p>
          <a:p>
            <a:pPr algn="l">
              <a:lnSpc>
                <a:spcPct val="100000"/>
              </a:lnSpc>
            </a:pP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</p:txBody>
      </p:sp>
      <p:pic>
        <p:nvPicPr>
          <p:cNvPr id="4" name="Picture 3" descr="A group of people standing on a letter&#10;&#10;Description automatically generated">
            <a:extLst>
              <a:ext uri="{FF2B5EF4-FFF2-40B4-BE49-F238E27FC236}">
                <a16:creationId xmlns:a16="http://schemas.microsoft.com/office/drawing/2014/main" id="{38985689-85B9-0483-3894-9AA3B80D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33" y="1565613"/>
            <a:ext cx="7819748" cy="45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81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872983" cy="13512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Modernized &amp; augmented flagship products with copilot</a:t>
            </a:r>
            <a:endParaRPr lang="en-US" err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BEAF73-5297-BB06-6B13-B3885B617819}"/>
              </a:ext>
            </a:extLst>
          </p:cNvPr>
          <p:cNvGrpSpPr/>
          <p:nvPr/>
        </p:nvGrpSpPr>
        <p:grpSpPr>
          <a:xfrm>
            <a:off x="589231" y="2455570"/>
            <a:ext cx="1916702" cy="3363737"/>
            <a:chOff x="650302" y="2416781"/>
            <a:chExt cx="1916702" cy="2887904"/>
          </a:xfrm>
        </p:grpSpPr>
        <p:sp>
          <p:nvSpPr>
            <p:cNvPr id="29" name="Rounded Rectangle 60">
              <a:extLst>
                <a:ext uri="{FF2B5EF4-FFF2-40B4-BE49-F238E27FC236}">
                  <a16:creationId xmlns:a16="http://schemas.microsoft.com/office/drawing/2014/main" id="{2AC4179E-228E-A221-A3FC-21E1A3E254A5}"/>
                </a:ext>
              </a:extLst>
            </p:cNvPr>
            <p:cNvSpPr/>
            <p:nvPr/>
          </p:nvSpPr>
          <p:spPr bwMode="auto">
            <a:xfrm>
              <a:off x="653365" y="2669939"/>
              <a:ext cx="1913639" cy="2634746"/>
            </a:xfrm>
            <a:prstGeom prst="roundRect">
              <a:avLst>
                <a:gd name="adj" fmla="val 711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5167E7-C122-2C7D-82A7-993C67025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82" t="40462" r="9346" b="15485"/>
            <a:stretch/>
          </p:blipFill>
          <p:spPr>
            <a:xfrm>
              <a:off x="650302" y="2968292"/>
              <a:ext cx="1915677" cy="6715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3C5290C-4338-79B6-2C5D-099B3D248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82" r="9346" b="33768"/>
            <a:stretch/>
          </p:blipFill>
          <p:spPr>
            <a:xfrm>
              <a:off x="650302" y="2416781"/>
              <a:ext cx="1915677" cy="944356"/>
            </a:xfrm>
            <a:prstGeom prst="roundRect">
              <a:avLst>
                <a:gd name="adj" fmla="val 13688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3C6A46A-8C45-2988-ACC9-0083014A6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821" y="4794512"/>
              <a:ext cx="774611" cy="2907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B7D4826-86C0-2550-7CF2-CF62DAEA5197}"/>
              </a:ext>
            </a:extLst>
          </p:cNvPr>
          <p:cNvGrpSpPr/>
          <p:nvPr/>
        </p:nvGrpSpPr>
        <p:grpSpPr>
          <a:xfrm>
            <a:off x="5069472" y="2438474"/>
            <a:ext cx="1927841" cy="3380833"/>
            <a:chOff x="5179479" y="2402103"/>
            <a:chExt cx="1927841" cy="2902582"/>
          </a:xfrm>
        </p:grpSpPr>
        <p:sp>
          <p:nvSpPr>
            <p:cNvPr id="25" name="Rounded Rectangle 55">
              <a:extLst>
                <a:ext uri="{FF2B5EF4-FFF2-40B4-BE49-F238E27FC236}">
                  <a16:creationId xmlns:a16="http://schemas.microsoft.com/office/drawing/2014/main" id="{3DF11DA4-78DB-01C8-AC7A-26FDE0359D08}"/>
                </a:ext>
              </a:extLst>
            </p:cNvPr>
            <p:cNvSpPr/>
            <p:nvPr/>
          </p:nvSpPr>
          <p:spPr bwMode="auto">
            <a:xfrm>
              <a:off x="5186894" y="2424122"/>
              <a:ext cx="1913639" cy="2880563"/>
            </a:xfrm>
            <a:prstGeom prst="roundRect">
              <a:avLst>
                <a:gd name="adj" fmla="val 711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632B5CB-76AE-F032-4C07-832E3EBF7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9306" y="4721775"/>
              <a:ext cx="1386621" cy="4428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D2F80B-9A99-9009-0BC1-700C740A4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179" b="26780"/>
            <a:stretch/>
          </p:blipFill>
          <p:spPr>
            <a:xfrm>
              <a:off x="5179479" y="2402103"/>
              <a:ext cx="1927841" cy="959034"/>
            </a:xfrm>
            <a:prstGeom prst="roundRect">
              <a:avLst>
                <a:gd name="adj" fmla="val 13139"/>
              </a:avLst>
            </a:prstGeom>
            <a:ln>
              <a:noFill/>
            </a:ln>
            <a:effectLst/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68AB2A-4DE4-D8E9-9B74-3C53FF9F1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915" r="8179" b="7340"/>
            <a:stretch/>
          </p:blipFill>
          <p:spPr>
            <a:xfrm>
              <a:off x="5181489" y="2633422"/>
              <a:ext cx="1924449" cy="992101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5E55E5-182D-1B78-7700-E6761767FF4B}"/>
              </a:ext>
            </a:extLst>
          </p:cNvPr>
          <p:cNvGrpSpPr/>
          <p:nvPr/>
        </p:nvGrpSpPr>
        <p:grpSpPr>
          <a:xfrm>
            <a:off x="7358335" y="2438474"/>
            <a:ext cx="1904211" cy="3380833"/>
            <a:chOff x="7466745" y="2402103"/>
            <a:chExt cx="1904211" cy="2902582"/>
          </a:xfrm>
        </p:grpSpPr>
        <p:sp>
          <p:nvSpPr>
            <p:cNvPr id="21" name="Rounded Rectangle 50">
              <a:extLst>
                <a:ext uri="{FF2B5EF4-FFF2-40B4-BE49-F238E27FC236}">
                  <a16:creationId xmlns:a16="http://schemas.microsoft.com/office/drawing/2014/main" id="{D162CF6E-5306-54AB-29FF-8F141C426573}"/>
                </a:ext>
              </a:extLst>
            </p:cNvPr>
            <p:cNvSpPr/>
            <p:nvPr/>
          </p:nvSpPr>
          <p:spPr bwMode="auto">
            <a:xfrm>
              <a:off x="7466745" y="2665480"/>
              <a:ext cx="1902830" cy="2639205"/>
            </a:xfrm>
            <a:prstGeom prst="roundRect">
              <a:avLst>
                <a:gd name="adj" fmla="val 7056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774CF1-001C-74C4-3C38-00697C4BB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6138" y="4811331"/>
              <a:ext cx="934850" cy="2484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F4A5880-E00D-F96C-E691-ABE48C8EC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85" r="19662" b="30831"/>
            <a:stretch/>
          </p:blipFill>
          <p:spPr>
            <a:xfrm>
              <a:off x="7468127" y="2402103"/>
              <a:ext cx="1902829" cy="958331"/>
            </a:xfrm>
            <a:prstGeom prst="roundRect">
              <a:avLst>
                <a:gd name="adj" fmla="val 11944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C96035A-E07E-2C32-E62F-942731C84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85" t="21590" r="19662" b="13553"/>
            <a:stretch/>
          </p:blipFill>
          <p:spPr>
            <a:xfrm>
              <a:off x="7468127" y="2726928"/>
              <a:ext cx="1902829" cy="898594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07F2FD-7CF5-06B1-1C31-31E5CAF9C18B}"/>
              </a:ext>
            </a:extLst>
          </p:cNvPr>
          <p:cNvGrpSpPr/>
          <p:nvPr/>
        </p:nvGrpSpPr>
        <p:grpSpPr>
          <a:xfrm>
            <a:off x="2827782" y="2455570"/>
            <a:ext cx="1912659" cy="3363737"/>
            <a:chOff x="2903866" y="2416781"/>
            <a:chExt cx="1912659" cy="2887904"/>
          </a:xfrm>
        </p:grpSpPr>
        <p:sp>
          <p:nvSpPr>
            <p:cNvPr id="17" name="Rounded Rectangle 45">
              <a:extLst>
                <a:ext uri="{FF2B5EF4-FFF2-40B4-BE49-F238E27FC236}">
                  <a16:creationId xmlns:a16="http://schemas.microsoft.com/office/drawing/2014/main" id="{FF3120C9-FCED-A7BE-0173-B465DD207FC7}"/>
                </a:ext>
              </a:extLst>
            </p:cNvPr>
            <p:cNvSpPr/>
            <p:nvPr/>
          </p:nvSpPr>
          <p:spPr bwMode="auto">
            <a:xfrm>
              <a:off x="2907044" y="2726934"/>
              <a:ext cx="1906582" cy="2577751"/>
            </a:xfrm>
            <a:prstGeom prst="roundRect">
              <a:avLst>
                <a:gd name="adj" fmla="val 7075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F82FF7-BB93-5021-71E2-B6E9FB953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8318"/>
            <a:stretch/>
          </p:blipFill>
          <p:spPr>
            <a:xfrm>
              <a:off x="3402814" y="4816558"/>
              <a:ext cx="915042" cy="27478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C160D-A03C-1DC8-710E-70FB99C11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53" t="816" r="7846" b="15127"/>
            <a:stretch/>
          </p:blipFill>
          <p:spPr>
            <a:xfrm>
              <a:off x="2903866" y="2416781"/>
              <a:ext cx="1912659" cy="1082965"/>
            </a:xfrm>
            <a:prstGeom prst="roundRect">
              <a:avLst>
                <a:gd name="adj" fmla="val 943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9CE4F5-CEB8-73D7-EAE4-0CD6074A9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30" t="17857" r="7663" b="3774"/>
            <a:stretch/>
          </p:blipFill>
          <p:spPr>
            <a:xfrm>
              <a:off x="2907885" y="2615868"/>
              <a:ext cx="1905466" cy="1009653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1C493A-CA0A-1F33-6C1D-4390D6EC57C7}"/>
              </a:ext>
            </a:extLst>
          </p:cNvPr>
          <p:cNvGrpSpPr/>
          <p:nvPr/>
        </p:nvGrpSpPr>
        <p:grpSpPr>
          <a:xfrm>
            <a:off x="9604908" y="2443464"/>
            <a:ext cx="1920156" cy="3374409"/>
            <a:chOff x="9746594" y="2406388"/>
            <a:chExt cx="1920156" cy="2897067"/>
          </a:xfrm>
        </p:grpSpPr>
        <p:sp>
          <p:nvSpPr>
            <p:cNvPr id="13" name="Rounded Rectangle 40">
              <a:extLst>
                <a:ext uri="{FF2B5EF4-FFF2-40B4-BE49-F238E27FC236}">
                  <a16:creationId xmlns:a16="http://schemas.microsoft.com/office/drawing/2014/main" id="{B3AD9719-26BA-15BC-A10B-C1D73A3EA1E7}"/>
                </a:ext>
              </a:extLst>
            </p:cNvPr>
            <p:cNvSpPr/>
            <p:nvPr/>
          </p:nvSpPr>
          <p:spPr bwMode="auto">
            <a:xfrm>
              <a:off x="9746594" y="2424123"/>
              <a:ext cx="1913639" cy="2879332"/>
            </a:xfrm>
            <a:prstGeom prst="roundRect">
              <a:avLst>
                <a:gd name="adj" fmla="val 7613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2F52BB-D7E0-7288-9133-A517661F4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400" r="95800">
                          <a14:foregroundMark x1="15200" y1="34286" x2="15200" y2="34286"/>
                          <a14:foregroundMark x1="4400" y1="45714" x2="4400" y2="45714"/>
                          <a14:foregroundMark x1="32800" y1="45000" x2="32800" y2="45000"/>
                          <a14:foregroundMark x1="46800" y1="58214" x2="46800" y2="58214"/>
                          <a14:foregroundMark x1="53000" y1="47857" x2="53000" y2="47857"/>
                          <a14:foregroundMark x1="47400" y1="42500" x2="47400" y2="42500"/>
                          <a14:foregroundMark x1="62000" y1="46786" x2="62000" y2="46786"/>
                          <a14:foregroundMark x1="76200" y1="55714" x2="76200" y2="55714"/>
                          <a14:foregroundMark x1="88200" y1="45000" x2="88200" y2="45000"/>
                          <a14:foregroundMark x1="95800" y1="52857" x2="95800" y2="52857"/>
                        </a14:backgroundRemoval>
                      </a14:imgEffect>
                      <a14:imgEffect>
                        <a14:brightnessContrast bright="-77000" contrast="-7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67682" y="4628957"/>
              <a:ext cx="1249270" cy="5768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21F1EE8-CC4D-9A30-83EF-F8BEA9008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6118" t="30528" r="43127" b="33242"/>
            <a:stretch/>
          </p:blipFill>
          <p:spPr>
            <a:xfrm>
              <a:off x="9753111" y="2406388"/>
              <a:ext cx="1913639" cy="898594"/>
            </a:xfrm>
            <a:prstGeom prst="roundRect">
              <a:avLst>
                <a:gd name="adj" fmla="val 13727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F50383-CC75-ACC0-91B6-98ACE0C97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6118" t="43577" r="43127" b="20193"/>
            <a:stretch/>
          </p:blipFill>
          <p:spPr>
            <a:xfrm>
              <a:off x="9753111" y="2718298"/>
              <a:ext cx="1913639" cy="898594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4D89D6A-76B4-7AF8-D825-DAADAB525FC8}"/>
              </a:ext>
            </a:extLst>
          </p:cNvPr>
          <p:cNvSpPr txBox="1"/>
          <p:nvPr/>
        </p:nvSpPr>
        <p:spPr>
          <a:xfrm>
            <a:off x="716563" y="4119189"/>
            <a:ext cx="1710853" cy="787795"/>
          </a:xfrm>
          <a:prstGeom prst="rect">
            <a:avLst/>
          </a:prstGeom>
          <a:noFill/>
        </p:spPr>
        <p:txBody>
          <a:bodyPr wrap="square" lIns="0" tIns="60904" rIns="0" bIns="60904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AI-based search with Microsoft Copilot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69C330-A4AB-0EDE-5073-728D0FFB37AE}"/>
              </a:ext>
            </a:extLst>
          </p:cNvPr>
          <p:cNvSpPr txBox="1"/>
          <p:nvPr/>
        </p:nvSpPr>
        <p:spPr>
          <a:xfrm>
            <a:off x="5208687" y="4249003"/>
            <a:ext cx="1639227" cy="566196"/>
          </a:xfrm>
          <a:prstGeom prst="rect">
            <a:avLst/>
          </a:prstGeom>
          <a:noFill/>
        </p:spPr>
        <p:txBody>
          <a:bodyPr wrap="square" lIns="0" tIns="60904" rIns="0" bIns="60904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Biometric identity verification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E9D779-A2DB-BD26-127D-F3DB51F09372}"/>
              </a:ext>
            </a:extLst>
          </p:cNvPr>
          <p:cNvSpPr txBox="1"/>
          <p:nvPr/>
        </p:nvSpPr>
        <p:spPr>
          <a:xfrm>
            <a:off x="7449741" y="4242822"/>
            <a:ext cx="1730824" cy="566196"/>
          </a:xfrm>
          <a:prstGeom prst="rect">
            <a:avLst/>
          </a:prstGeom>
          <a:noFill/>
        </p:spPr>
        <p:txBody>
          <a:bodyPr wrap="square" lIns="0" tIns="60904" rIns="0" bIns="60904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Personalized recommendations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FC2B75-8401-3D05-B99B-137ED4E648B6}"/>
              </a:ext>
            </a:extLst>
          </p:cNvPr>
          <p:cNvSpPr txBox="1"/>
          <p:nvPr/>
        </p:nvSpPr>
        <p:spPr>
          <a:xfrm>
            <a:off x="2964497" y="4249003"/>
            <a:ext cx="1639227" cy="566196"/>
          </a:xfrm>
          <a:prstGeom prst="rect">
            <a:avLst/>
          </a:prstGeom>
          <a:noFill/>
        </p:spPr>
        <p:txBody>
          <a:bodyPr wrap="square" lIns="0" tIns="60904" rIns="0" bIns="60904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Copilot for Work across Office 365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C20D14-B45A-C78D-A609-2554AB208406}"/>
              </a:ext>
            </a:extLst>
          </p:cNvPr>
          <p:cNvSpPr txBox="1"/>
          <p:nvPr/>
        </p:nvSpPr>
        <p:spPr>
          <a:xfrm>
            <a:off x="9712528" y="4242822"/>
            <a:ext cx="1678066" cy="566196"/>
          </a:xfrm>
          <a:prstGeom prst="rect">
            <a:avLst/>
          </a:prstGeom>
          <a:noFill/>
        </p:spPr>
        <p:txBody>
          <a:bodyPr wrap="square" lIns="0" tIns="60904" rIns="0" bIns="60904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kern="0">
                <a:solidFill>
                  <a:srgbClr val="000000"/>
                </a:solidFill>
                <a:latin typeface="Segoe UI"/>
                <a:cs typeface="Segoe UI"/>
              </a:rPr>
              <a:t>Copilot </a:t>
            </a:r>
            <a:br>
              <a:rPr lang="en-US" sz="1600" kern="0">
                <a:latin typeface="Segoe UI"/>
                <a:cs typeface="Segoe UI"/>
              </a:rPr>
            </a:br>
            <a:r>
              <a:rPr lang="en-US" sz="1600" kern="0">
                <a:solidFill>
                  <a:srgbClr val="000000"/>
                </a:solidFill>
                <a:latin typeface="Segoe UI"/>
                <a:cs typeface="Segoe UI"/>
              </a:rPr>
              <a:t>assisted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</a:rPr>
              <a:t> coding</a:t>
            </a:r>
          </a:p>
        </p:txBody>
      </p:sp>
    </p:spTree>
    <p:extLst>
      <p:ext uri="{BB962C8B-B14F-4D97-AF65-F5344CB8AC3E}">
        <p14:creationId xmlns:p14="http://schemas.microsoft.com/office/powerpoint/2010/main" val="36790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9" grpId="0"/>
      <p:bldP spid="41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6F86F16-447B-6004-A8D2-7F49EA5D6659}"/>
              </a:ext>
            </a:extLst>
          </p:cNvPr>
          <p:cNvSpPr>
            <a:spLocks noGrp="1"/>
          </p:cNvSpPr>
          <p:nvPr/>
        </p:nvSpPr>
        <p:spPr>
          <a:xfrm>
            <a:off x="359262" y="6334579"/>
            <a:ext cx="500742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A5A5A5"/>
                </a:solidFill>
                <a:latin typeface="Segoe UI"/>
                <a:cs typeface="Segoe UI"/>
              </a:rPr>
              <a:t>S E M A N T I C  K E R N E L  / Microsoft confidential</a:t>
            </a:r>
            <a:endParaRPr lang="en-US">
              <a:solidFill>
                <a:srgbClr val="A5A5A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C19949-AC15-20ED-8FD5-C0AD43153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7296" y="295439"/>
            <a:ext cx="191200" cy="191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B477743-1861-3A3F-5710-C121E83F6209}"/>
              </a:ext>
            </a:extLst>
          </p:cNvPr>
          <p:cNvSpPr>
            <a:spLocks noGrp="1"/>
          </p:cNvSpPr>
          <p:nvPr/>
        </p:nvSpPr>
        <p:spPr>
          <a:xfrm>
            <a:off x="723694" y="2032210"/>
            <a:ext cx="5373674" cy="1602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6600" b="1" spc="-150">
                <a:latin typeface="Segoe UI"/>
                <a:cs typeface="Segoe UI"/>
              </a:rPr>
              <a:t>At the center of it all is Semantic Kernel</a:t>
            </a:r>
            <a:endParaRPr lang="en-US" sz="6600"/>
          </a:p>
        </p:txBody>
      </p:sp>
      <p:sp>
        <p:nvSpPr>
          <p:cNvPr id="65" name="Rounded Rectangle 62">
            <a:extLst>
              <a:ext uri="{FF2B5EF4-FFF2-40B4-BE49-F238E27FC236}">
                <a16:creationId xmlns:a16="http://schemas.microsoft.com/office/drawing/2014/main" id="{6DBF34F0-95EA-7B79-4235-3D98A22266A1}"/>
              </a:ext>
            </a:extLst>
          </p:cNvPr>
          <p:cNvSpPr/>
          <p:nvPr/>
        </p:nvSpPr>
        <p:spPr bwMode="auto">
          <a:xfrm>
            <a:off x="6530496" y="3480813"/>
            <a:ext cx="4289608" cy="470262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995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 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"/>
              </a:rPr>
              <a:t>AI orchestration</a:t>
            </a:r>
            <a:endParaRPr 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40000">
                    <a:srgbClr val="000000"/>
                  </a:gs>
                  <a:gs pos="62644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cs typeface="Segoe UI"/>
            </a:endParaRPr>
          </a:p>
        </p:txBody>
      </p:sp>
      <p:grpSp>
        <p:nvGrpSpPr>
          <p:cNvPr id="67" name="!!Arrow1" descr="Bilateral arrow going from AI orchestration layer to Apps layer">
            <a:extLst>
              <a:ext uri="{FF2B5EF4-FFF2-40B4-BE49-F238E27FC236}">
                <a16:creationId xmlns:a16="http://schemas.microsoft.com/office/drawing/2014/main" id="{411300F4-F8A3-EF3D-A467-31880E4F5BDA}"/>
              </a:ext>
            </a:extLst>
          </p:cNvPr>
          <p:cNvGrpSpPr/>
          <p:nvPr/>
        </p:nvGrpSpPr>
        <p:grpSpPr>
          <a:xfrm>
            <a:off x="8552033" y="3052019"/>
            <a:ext cx="233023" cy="333583"/>
            <a:chOff x="8973026" y="10640071"/>
            <a:chExt cx="233023" cy="606788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47F1633-46EE-C84E-FD18-8CC43DFF0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026" y="10640071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1DAB1CA-BF8F-281F-5FAB-A0BBB58F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206049" y="10698218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ounded Rectangle 55" descr="Apps layer: Contains Copilots layer and above it is the Plugin extensibility layer">
            <a:extLst>
              <a:ext uri="{FF2B5EF4-FFF2-40B4-BE49-F238E27FC236}">
                <a16:creationId xmlns:a16="http://schemas.microsoft.com/office/drawing/2014/main" id="{DE4A6D6C-E3FE-498C-6128-478703E7BB5F}"/>
              </a:ext>
            </a:extLst>
          </p:cNvPr>
          <p:cNvSpPr/>
          <p:nvPr/>
        </p:nvSpPr>
        <p:spPr bwMode="auto">
          <a:xfrm>
            <a:off x="6451810" y="1515864"/>
            <a:ext cx="4435814" cy="1444540"/>
          </a:xfrm>
          <a:prstGeom prst="roundRect">
            <a:avLst>
              <a:gd name="adj" fmla="val 5923"/>
            </a:avLst>
          </a:prstGeom>
          <a:noFill/>
          <a:ln w="25400" cap="rnd">
            <a:gradFill flip="none" rotWithShape="1">
              <a:gsLst>
                <a:gs pos="10000">
                  <a:srgbClr val="D59ED7"/>
                </a:gs>
                <a:gs pos="4000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none" w="lg" len="med"/>
          </a:ln>
          <a:effectLst>
            <a:outerShdw blurRad="190500" dist="381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42221" tIns="113777" rIns="142221" bIns="1137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1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gradFill>
                <a:gsLst>
                  <a:gs pos="25287">
                    <a:srgbClr val="FFFFFF"/>
                  </a:gs>
                  <a:gs pos="45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69" name="Rectangle: Rounded Corners 36">
            <a:extLst>
              <a:ext uri="{FF2B5EF4-FFF2-40B4-BE49-F238E27FC236}">
                <a16:creationId xmlns:a16="http://schemas.microsoft.com/office/drawing/2014/main" id="{04E4FDE1-097A-C624-ACC8-8CB2F865FDBA}"/>
              </a:ext>
            </a:extLst>
          </p:cNvPr>
          <p:cNvSpPr/>
          <p:nvPr/>
        </p:nvSpPr>
        <p:spPr>
          <a:xfrm>
            <a:off x="6586174" y="2305891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251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/>
                <a:cs typeface="Segoe UI"/>
              </a:rPr>
              <a:t>    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/>
                <a:cs typeface="Segoe UI"/>
              </a:rPr>
              <a:t>Copilots</a:t>
            </a:r>
          </a:p>
        </p:txBody>
      </p:sp>
      <p:sp>
        <p:nvSpPr>
          <p:cNvPr id="70" name="Rectangle: Rounded Corners 36">
            <a:extLst>
              <a:ext uri="{FF2B5EF4-FFF2-40B4-BE49-F238E27FC236}">
                <a16:creationId xmlns:a16="http://schemas.microsoft.com/office/drawing/2014/main" id="{988FB84C-3934-F15B-75DA-B6612D094228}"/>
              </a:ext>
            </a:extLst>
          </p:cNvPr>
          <p:cNvSpPr/>
          <p:nvPr/>
        </p:nvSpPr>
        <p:spPr>
          <a:xfrm>
            <a:off x="6586174" y="1731597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51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74138">
                      <a:srgbClr val="FFFFFF"/>
                    </a:gs>
                    <a:gs pos="5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/>
                <a:cs typeface="Segoe UI"/>
              </a:rPr>
              <a:t>Plugin extensibility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83C235D-345C-4FC5-E604-0AB2CFA78336}"/>
              </a:ext>
            </a:extLst>
          </p:cNvPr>
          <p:cNvSpPr txBox="1"/>
          <p:nvPr/>
        </p:nvSpPr>
        <p:spPr>
          <a:xfrm>
            <a:off x="8265496" y="1373991"/>
            <a:ext cx="806009" cy="276999"/>
          </a:xfrm>
          <a:prstGeom prst="rect">
            <a:avLst/>
          </a:prstGeom>
          <a:solidFill>
            <a:schemeClr val="bg1"/>
          </a:solidFill>
          <a:ln w="25400" cap="rnd">
            <a:noFill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algn="ctr" defTabSz="72525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74138">
                      <a:srgbClr val="FFFFFF"/>
                    </a:gs>
                    <a:gs pos="5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"/>
              </a:defRPr>
            </a:lvl1pPr>
          </a:lstStyle>
          <a:p>
            <a:pPr defTabSz="724901">
              <a:defRPr/>
            </a:pPr>
            <a:r>
              <a:rPr lang="en-US" sz="1800">
                <a:gradFill>
                  <a:gsLst>
                    <a:gs pos="57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highlight>
                  <a:srgbClr val="000000"/>
                </a:highlight>
                <a:ea typeface="Open Sans"/>
                <a:cs typeface="Open Sans"/>
              </a:rPr>
              <a:t> Apps </a:t>
            </a:r>
            <a:endParaRPr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57000">
                    <a:srgbClr val="FFFFFF"/>
                  </a:gs>
                  <a:gs pos="74138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highlight>
                <a:srgbClr val="000000"/>
              </a:highlight>
              <a:uLnTx/>
              <a:uFillTx/>
              <a:ea typeface="Open Sans"/>
              <a:cs typeface="Open Sans"/>
            </a:endParaRPr>
          </a:p>
        </p:txBody>
      </p:sp>
      <p:sp>
        <p:nvSpPr>
          <p:cNvPr id="8" name="Rounded Rectangle 55" descr="Apps layer: Contains Copilots layer and above it is the Plugin extensibility layer">
            <a:extLst>
              <a:ext uri="{FF2B5EF4-FFF2-40B4-BE49-F238E27FC236}">
                <a16:creationId xmlns:a16="http://schemas.microsoft.com/office/drawing/2014/main" id="{A9F2318C-FF2A-E2C9-F642-53F7C491DEEB}"/>
              </a:ext>
            </a:extLst>
          </p:cNvPr>
          <p:cNvSpPr/>
          <p:nvPr/>
        </p:nvSpPr>
        <p:spPr bwMode="auto">
          <a:xfrm>
            <a:off x="6458107" y="4433816"/>
            <a:ext cx="4435814" cy="1444540"/>
          </a:xfrm>
          <a:prstGeom prst="roundRect">
            <a:avLst>
              <a:gd name="adj" fmla="val 5923"/>
            </a:avLst>
          </a:prstGeom>
          <a:noFill/>
          <a:ln w="25400" cap="rnd">
            <a:gradFill flip="none" rotWithShape="1">
              <a:gsLst>
                <a:gs pos="10000">
                  <a:srgbClr val="D59ED7"/>
                </a:gs>
                <a:gs pos="4000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none" w="lg" len="med"/>
          </a:ln>
          <a:effectLst>
            <a:outerShdw blurRad="190500" dist="381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42221" tIns="113777" rIns="142221" bIns="1137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1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gradFill>
                <a:gsLst>
                  <a:gs pos="25287">
                    <a:srgbClr val="FFFFFF"/>
                  </a:gs>
                  <a:gs pos="45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9" name="Rectangle: Rounded Corners 36">
            <a:extLst>
              <a:ext uri="{FF2B5EF4-FFF2-40B4-BE49-F238E27FC236}">
                <a16:creationId xmlns:a16="http://schemas.microsoft.com/office/drawing/2014/main" id="{638ABD15-5638-FA5E-902C-E949D8565045}"/>
              </a:ext>
            </a:extLst>
          </p:cNvPr>
          <p:cNvSpPr/>
          <p:nvPr/>
        </p:nvSpPr>
        <p:spPr>
          <a:xfrm>
            <a:off x="6592471" y="5223843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25188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/>
                <a:cs typeface="Segoe UI"/>
              </a:rPr>
              <a:t>AI infrastructure</a:t>
            </a:r>
            <a:endParaRPr lang="en-US"/>
          </a:p>
        </p:txBody>
      </p:sp>
      <p:sp>
        <p:nvSpPr>
          <p:cNvPr id="10" name="Rectangle: Rounded Corners 36">
            <a:extLst>
              <a:ext uri="{FF2B5EF4-FFF2-40B4-BE49-F238E27FC236}">
                <a16:creationId xmlns:a16="http://schemas.microsoft.com/office/drawing/2014/main" id="{4906A9E4-5AAA-BC78-3359-05A3A1CAFEF1}"/>
              </a:ext>
            </a:extLst>
          </p:cNvPr>
          <p:cNvSpPr/>
          <p:nvPr/>
        </p:nvSpPr>
        <p:spPr>
          <a:xfrm>
            <a:off x="6592471" y="4649549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25188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/>
                <a:cs typeface="Segoe UI"/>
              </a:rPr>
              <a:t>Foundation models</a:t>
            </a:r>
            <a:endParaRPr lang="en-US"/>
          </a:p>
        </p:txBody>
      </p:sp>
      <p:grpSp>
        <p:nvGrpSpPr>
          <p:cNvPr id="11" name="!!Arrow1" descr="Bilateral arrow going from AI orchestration layer to Apps layer">
            <a:extLst>
              <a:ext uri="{FF2B5EF4-FFF2-40B4-BE49-F238E27FC236}">
                <a16:creationId xmlns:a16="http://schemas.microsoft.com/office/drawing/2014/main" id="{1D9F8FE9-514E-741D-49CE-A625B1628850}"/>
              </a:ext>
            </a:extLst>
          </p:cNvPr>
          <p:cNvGrpSpPr/>
          <p:nvPr/>
        </p:nvGrpSpPr>
        <p:grpSpPr>
          <a:xfrm>
            <a:off x="8558330" y="4034431"/>
            <a:ext cx="233023" cy="333583"/>
            <a:chOff x="8973026" y="10640071"/>
            <a:chExt cx="233023" cy="60678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03438D-CA15-4B9A-8D35-1CDE471AB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026" y="10640071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35C5E0-D91D-CE95-797C-938833898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206049" y="10698218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F9A69C-6F4B-8B68-F305-64E420603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01" y="3556202"/>
            <a:ext cx="330794" cy="317480"/>
          </a:xfrm>
          <a:prstGeom prst="rect">
            <a:avLst/>
          </a:prstGeom>
        </p:spPr>
      </p:pic>
      <p:pic>
        <p:nvPicPr>
          <p:cNvPr id="18" name="Picture 17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1CA5A18F-A3B6-F45F-6330-AA8C3C8AE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77" y="2375110"/>
            <a:ext cx="310233" cy="29409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743458D-0942-4D66-3FA7-D0B73389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5" grpId="0" animBg="1"/>
      <p:bldP spid="68" grpId="0" animBg="1"/>
      <p:bldP spid="69" grpId="0" animBg="1"/>
      <p:bldP spid="70" grpId="0" animBg="1"/>
      <p:bldP spid="72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What is Semantic Kernel?</a:t>
            </a:r>
            <a:endParaRPr lang="en-US" b="1" spc="-1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662238"/>
            <a:ext cx="5044331" cy="3538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Aptos_MSFontService"/>
                <a:cs typeface="Segoe UI"/>
              </a:rPr>
              <a:t>An open-source SDK that lets you easily build agents that call your existing code. As a highly extensible framework, it can be used with models from OpenAI, Azure OpenAI, Hugging Face, and more! </a:t>
            </a:r>
            <a:endParaRPr lang="en-US"/>
          </a:p>
          <a:p>
            <a:pPr algn="l"/>
            <a:endParaRPr lang="en-US" sz="2400">
              <a:latin typeface="Aptos_MSFontService"/>
              <a:cs typeface="Segoe UI"/>
            </a:endParaRPr>
          </a:p>
          <a:p>
            <a:pPr algn="l"/>
            <a:r>
              <a:rPr lang="en-US" sz="2400">
                <a:latin typeface="Aptos_MSFontService"/>
                <a:cs typeface="Segoe UI"/>
              </a:rPr>
              <a:t>By combining your existing C#, Python, and Java code with these models, you can build agents that answer questions and automate processes.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 Semibold"/>
              <a:cs typeface="Segoe UI"/>
            </a:endParaRPr>
          </a:p>
        </p:txBody>
      </p:sp>
      <p:pic>
        <p:nvPicPr>
          <p:cNvPr id="46" name="Picture 4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25FD496-721C-61D1-BCEA-F74BD7CE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797" y="3795304"/>
            <a:ext cx="1206148" cy="1192834"/>
          </a:xfrm>
          <a:prstGeom prst="rect">
            <a:avLst/>
          </a:prstGeom>
        </p:spPr>
      </p:pic>
      <p:sp>
        <p:nvSpPr>
          <p:cNvPr id="47" name="TextBox 9">
            <a:extLst>
              <a:ext uri="{FF2B5EF4-FFF2-40B4-BE49-F238E27FC236}">
                <a16:creationId xmlns:a16="http://schemas.microsoft.com/office/drawing/2014/main" id="{7535A4D3-04F2-D37D-EACF-88202EE42A89}"/>
              </a:ext>
            </a:extLst>
          </p:cNvPr>
          <p:cNvSpPr txBox="1"/>
          <p:nvPr/>
        </p:nvSpPr>
        <p:spPr>
          <a:xfrm>
            <a:off x="10164786" y="5660306"/>
            <a:ext cx="96872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err="1">
                <a:gradFill>
                  <a:gsLst>
                    <a:gs pos="575">
                      <a:srgbClr val="FFFFFF"/>
                    </a:gs>
                    <a:gs pos="10843">
                      <a:srgbClr val="FFFFFF"/>
                    </a:gs>
                  </a:gsLst>
                  <a:lin ang="2700000" scaled="0"/>
                </a:gradFill>
                <a:latin typeface="Segoe UI Variable Display Semibold"/>
              </a:rPr>
              <a:t>.Net</a:t>
            </a:r>
            <a:endParaRPr lang="en-US" sz="2800" err="1"/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34B2599B-3EC4-3DF2-9877-EE7898EC747A}"/>
              </a:ext>
            </a:extLst>
          </p:cNvPr>
          <p:cNvSpPr txBox="1"/>
          <p:nvPr/>
        </p:nvSpPr>
        <p:spPr>
          <a:xfrm>
            <a:off x="5901660" y="5660306"/>
            <a:ext cx="92813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2800" i="0" u="none" strike="noStrike" kern="1200" cap="none" spc="0" normalizeH="0" baseline="0" noProof="0">
                <a:ln>
                  <a:noFill/>
                </a:ln>
                <a:gradFill>
                  <a:gsLst>
                    <a:gs pos="575">
                      <a:srgbClr val="FFFFFF"/>
                    </a:gs>
                    <a:gs pos="10843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old"/>
                <a:ea typeface="+mn-ea"/>
                <a:cs typeface="+mn-cs"/>
              </a:rPr>
              <a:t>Java</a:t>
            </a:r>
            <a:endParaRPr lang="en-US" sz="2800"/>
          </a:p>
        </p:txBody>
      </p:sp>
      <p:sp>
        <p:nvSpPr>
          <p:cNvPr id="49" name="TextBox 13">
            <a:extLst>
              <a:ext uri="{FF2B5EF4-FFF2-40B4-BE49-F238E27FC236}">
                <a16:creationId xmlns:a16="http://schemas.microsoft.com/office/drawing/2014/main" id="{850F6C44-E725-B581-634F-D98A2BFB1D53}"/>
              </a:ext>
            </a:extLst>
          </p:cNvPr>
          <p:cNvSpPr txBox="1"/>
          <p:nvPr/>
        </p:nvSpPr>
        <p:spPr>
          <a:xfrm>
            <a:off x="7768788" y="1588977"/>
            <a:ext cx="146616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2800" i="0" u="none" strike="noStrike" kern="1200" cap="none" spc="0" normalizeH="0" baseline="0" noProof="0">
                <a:ln>
                  <a:noFill/>
                </a:ln>
                <a:gradFill>
                  <a:gsLst>
                    <a:gs pos="575">
                      <a:srgbClr val="FFFFFF"/>
                    </a:gs>
                    <a:gs pos="10843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cs typeface="Segoe UI"/>
              </a:rPr>
              <a:t>Python</a:t>
            </a:r>
            <a:endParaRPr lang="en-US" sz="2800">
              <a:latin typeface="Segoe UI"/>
              <a:cs typeface="Segoe UI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DD4B76-EEC0-0794-56EB-FB88F2D3DD46}"/>
              </a:ext>
            </a:extLst>
          </p:cNvPr>
          <p:cNvSpPr/>
          <p:nvPr/>
        </p:nvSpPr>
        <p:spPr>
          <a:xfrm>
            <a:off x="7448148" y="2336993"/>
            <a:ext cx="206502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F0D69F-B308-987A-C14F-3B8585F30980}"/>
              </a:ext>
            </a:extLst>
          </p:cNvPr>
          <p:cNvSpPr/>
          <p:nvPr/>
        </p:nvSpPr>
        <p:spPr>
          <a:xfrm rot="5400000">
            <a:off x="7368261" y="2333920"/>
            <a:ext cx="222504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750A6E0-AACD-B41E-8FFC-3AD40A0F34FA}"/>
              </a:ext>
            </a:extLst>
          </p:cNvPr>
          <p:cNvSpPr/>
          <p:nvPr/>
        </p:nvSpPr>
        <p:spPr>
          <a:xfrm rot="2700000">
            <a:off x="7392754" y="2292842"/>
            <a:ext cx="222504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876920-C86A-1D30-E229-B3C5A7966A05}"/>
              </a:ext>
            </a:extLst>
          </p:cNvPr>
          <p:cNvSpPr/>
          <p:nvPr/>
        </p:nvSpPr>
        <p:spPr>
          <a:xfrm rot="18900000">
            <a:off x="7392754" y="2292842"/>
            <a:ext cx="222504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4" name="Picture 53" descr="A blue circle with white text&#10;&#10;Description automatically generated">
            <a:extLst>
              <a:ext uri="{FF2B5EF4-FFF2-40B4-BE49-F238E27FC236}">
                <a16:creationId xmlns:a16="http://schemas.microsoft.com/office/drawing/2014/main" id="{FABF5FE6-6A39-3C1C-5A9C-2848F59B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171" y="5443137"/>
            <a:ext cx="544868" cy="544868"/>
          </a:xfrm>
          <a:prstGeom prst="rect">
            <a:avLst/>
          </a:prstGeom>
        </p:spPr>
      </p:pic>
      <p:pic>
        <p:nvPicPr>
          <p:cNvPr id="55" name="Picture 54" descr="A logo of a cup&#10;&#10;Description automatically generated">
            <a:extLst>
              <a:ext uri="{FF2B5EF4-FFF2-40B4-BE49-F238E27FC236}">
                <a16:creationId xmlns:a16="http://schemas.microsoft.com/office/drawing/2014/main" id="{8D0B147F-9096-8415-3F48-7A9087E0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66" y="5445583"/>
            <a:ext cx="552266" cy="544868"/>
          </a:xfrm>
          <a:prstGeom prst="rect">
            <a:avLst/>
          </a:prstGeom>
        </p:spPr>
      </p:pic>
      <p:pic>
        <p:nvPicPr>
          <p:cNvPr id="56" name="Picture 55" descr="A blue and yellow snake logo&#10;&#10;Description automatically generated">
            <a:extLst>
              <a:ext uri="{FF2B5EF4-FFF2-40B4-BE49-F238E27FC236}">
                <a16:creationId xmlns:a16="http://schemas.microsoft.com/office/drawing/2014/main" id="{8F09A993-534D-5F32-0A76-820D5CA99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21" y="2036929"/>
            <a:ext cx="554393" cy="5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7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dge over a canyon&#10;&#10;Description automatically generated">
            <a:extLst>
              <a:ext uri="{FF2B5EF4-FFF2-40B4-BE49-F238E27FC236}">
                <a16:creationId xmlns:a16="http://schemas.microsoft.com/office/drawing/2014/main" id="{3BF92C8F-F5F6-50D9-140D-FF3369F0D0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-1595358" y="0"/>
            <a:ext cx="17481527" cy="17676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AF4315-FEEB-9DCE-D756-8135FC205090}"/>
              </a:ext>
            </a:extLst>
          </p:cNvPr>
          <p:cNvSpPr/>
          <p:nvPr/>
        </p:nvSpPr>
        <p:spPr>
          <a:xfrm rot="10800000" flipH="1">
            <a:off x="-7906" y="0"/>
            <a:ext cx="12197020" cy="6858000"/>
          </a:xfrm>
          <a:prstGeom prst="rect">
            <a:avLst/>
          </a:prstGeom>
          <a:gradFill>
            <a:gsLst>
              <a:gs pos="11000">
                <a:srgbClr val="72DCFF">
                  <a:alpha val="44000"/>
                </a:srgbClr>
              </a:gs>
              <a:gs pos="25000">
                <a:srgbClr val="4A95FD">
                  <a:alpha val="30000"/>
                </a:srgbClr>
              </a:gs>
              <a:gs pos="72000">
                <a:srgbClr val="8121B2">
                  <a:alpha val="30000"/>
                </a:srgbClr>
              </a:gs>
              <a:gs pos="99000">
                <a:srgbClr val="E176F5">
                  <a:alpha val="3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A bridge between LLMs and your code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C55A1-F5C3-8FD0-081F-FA0FC74E22B0}"/>
              </a:ext>
            </a:extLst>
          </p:cNvPr>
          <p:cNvSpPr txBox="1"/>
          <p:nvPr/>
        </p:nvSpPr>
        <p:spPr>
          <a:xfrm>
            <a:off x="600528" y="2710813"/>
            <a:ext cx="37123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>
                <a:latin typeface="Segoe UI"/>
                <a:cs typeface="Segoe UI"/>
              </a:rPr>
              <a:t>ML </a:t>
            </a:r>
            <a:r>
              <a:rPr lang="en-US" sz="3200" b="1" spc="200">
                <a:latin typeface="Segoe UI"/>
                <a:cs typeface="Segoe UI"/>
              </a:rPr>
              <a:t>RESEARCHER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99792-1AE6-E917-EE5F-27E1C73A6A2F}"/>
              </a:ext>
            </a:extLst>
          </p:cNvPr>
          <p:cNvSpPr txBox="1"/>
          <p:nvPr/>
        </p:nvSpPr>
        <p:spPr>
          <a:xfrm>
            <a:off x="8202237" y="2710813"/>
            <a:ext cx="35030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b="1" spc="100">
                <a:latin typeface="Segoe UI"/>
                <a:cs typeface="Segoe UI"/>
              </a:rPr>
              <a:t>APP DEVELOPER</a:t>
            </a:r>
            <a:endParaRPr lang="en-US" sz="3200" spc="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AAC84-A733-5157-C401-649D1E579CA4}"/>
              </a:ext>
            </a:extLst>
          </p:cNvPr>
          <p:cNvSpPr txBox="1"/>
          <p:nvPr/>
        </p:nvSpPr>
        <p:spPr>
          <a:xfrm>
            <a:off x="600528" y="3261220"/>
            <a:ext cx="37123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spc="-150">
                <a:solidFill>
                  <a:srgbClr val="F2F2F2"/>
                </a:solidFill>
                <a:latin typeface="Segoe UI Light"/>
                <a:cs typeface="Segoe UI Light"/>
              </a:rPr>
              <a:t>keeping up with advances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70AC29-B127-40A7-A873-49A251CEBB9C}"/>
              </a:ext>
            </a:extLst>
          </p:cNvPr>
          <p:cNvSpPr txBox="1"/>
          <p:nvPr/>
        </p:nvSpPr>
        <p:spPr>
          <a:xfrm>
            <a:off x="600528" y="3789714"/>
            <a:ext cx="37123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>
                <a:solidFill>
                  <a:srgbClr val="F2F2F2"/>
                </a:solidFill>
                <a:latin typeface="Segoe UI Light"/>
                <a:cs typeface="Segoe UI Light"/>
              </a:rPr>
              <a:t>cutting</a:t>
            </a:r>
            <a:r>
              <a:rPr lang="en-US" sz="2800" spc="150">
                <a:solidFill>
                  <a:srgbClr val="F2F2F2"/>
                </a:solidFill>
                <a:latin typeface="Segoe UI Light"/>
                <a:cs typeface="Segoe UI Light"/>
              </a:rPr>
              <a:t> edge models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DBEE14-C1BB-25FC-FFAB-091A7ECF96D7}"/>
              </a:ext>
            </a:extLst>
          </p:cNvPr>
          <p:cNvSpPr txBox="1"/>
          <p:nvPr/>
        </p:nvSpPr>
        <p:spPr>
          <a:xfrm>
            <a:off x="600528" y="4771297"/>
            <a:ext cx="37123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spc="500">
                <a:solidFill>
                  <a:srgbClr val="F2F2F2"/>
                </a:solidFill>
                <a:latin typeface="Segoe UI Light"/>
                <a:cs typeface="Segoe UI Light"/>
              </a:rPr>
              <a:t>experimentation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6D732E-2D2B-0DB6-CFD9-B8F5B3B61331}"/>
              </a:ext>
            </a:extLst>
          </p:cNvPr>
          <p:cNvSpPr txBox="1"/>
          <p:nvPr/>
        </p:nvSpPr>
        <p:spPr>
          <a:xfrm>
            <a:off x="8203923" y="3261220"/>
            <a:ext cx="35030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spc="-20">
                <a:solidFill>
                  <a:srgbClr val="F2F2F2"/>
                </a:solidFill>
                <a:latin typeface="Segoe UI Light"/>
                <a:cs typeface="Segoe UI Light"/>
              </a:rPr>
              <a:t>stable and performant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21C1A-ED70-C3CF-1206-E37B5214A82A}"/>
              </a:ext>
            </a:extLst>
          </p:cNvPr>
          <p:cNvSpPr txBox="1"/>
          <p:nvPr/>
        </p:nvSpPr>
        <p:spPr>
          <a:xfrm>
            <a:off x="8205609" y="3789714"/>
            <a:ext cx="35030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spc="240">
                <a:solidFill>
                  <a:srgbClr val="F2F2F2"/>
                </a:solidFill>
                <a:latin typeface="Segoe UI Light"/>
                <a:cs typeface="Segoe UI Light"/>
              </a:rPr>
              <a:t>efficient</a:t>
            </a:r>
            <a:r>
              <a:rPr lang="en-US" sz="2800" spc="200">
                <a:solidFill>
                  <a:srgbClr val="F2F2F2"/>
                </a:solidFill>
                <a:latin typeface="Segoe UI Light"/>
                <a:cs typeface="Segoe UI Light"/>
              </a:rPr>
              <a:t> to deliver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E92682-B5F2-E856-35C0-76AE7BD21D06}"/>
              </a:ext>
            </a:extLst>
          </p:cNvPr>
          <p:cNvSpPr txBox="1"/>
          <p:nvPr/>
        </p:nvSpPr>
        <p:spPr>
          <a:xfrm>
            <a:off x="8200551" y="4289932"/>
            <a:ext cx="35030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spc="600">
                <a:solidFill>
                  <a:srgbClr val="F2F2F2"/>
                </a:solidFill>
                <a:latin typeface="Segoe UI Light"/>
                <a:cs typeface="Segoe UI Light"/>
              </a:rPr>
              <a:t>easily scalable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C5C0F-9E3F-8D72-3362-EE4BF4C57229}"/>
              </a:ext>
            </a:extLst>
          </p:cNvPr>
          <p:cNvSpPr txBox="1"/>
          <p:nvPr/>
        </p:nvSpPr>
        <p:spPr>
          <a:xfrm>
            <a:off x="8207296" y="4771297"/>
            <a:ext cx="35030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spc="900">
                <a:solidFill>
                  <a:srgbClr val="F2F2F2"/>
                </a:solidFill>
                <a:latin typeface="Segoe UI Light"/>
                <a:cs typeface="Segoe UI Light"/>
              </a:rPr>
              <a:t>maintainable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DE25FA-5FF2-C1F7-D254-06F133DC9E45}"/>
              </a:ext>
            </a:extLst>
          </p:cNvPr>
          <p:cNvSpPr txBox="1"/>
          <p:nvPr/>
        </p:nvSpPr>
        <p:spPr>
          <a:xfrm>
            <a:off x="600528" y="4289932"/>
            <a:ext cx="37123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spc="300">
                <a:solidFill>
                  <a:srgbClr val="F2F2F2"/>
                </a:solidFill>
                <a:latin typeface="Segoe UI Light"/>
                <a:cs typeface="Segoe UI Light"/>
              </a:rPr>
              <a:t>algorithm analysis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18DE397-6218-0984-E9BD-9243D3216E44}"/>
              </a:ext>
            </a:extLst>
          </p:cNvPr>
          <p:cNvSpPr/>
          <p:nvPr/>
        </p:nvSpPr>
        <p:spPr>
          <a:xfrm>
            <a:off x="5081891" y="2132139"/>
            <a:ext cx="2065020" cy="4114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5" name="Picture 4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8AE5E2F-53A9-4EF9-C219-20903EEB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991" y="3581954"/>
            <a:ext cx="1206148" cy="1192834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E303C117-9540-9120-E5EE-A0A6A8BD19BC}"/>
              </a:ext>
            </a:extLst>
          </p:cNvPr>
          <p:cNvSpPr/>
          <p:nvPr/>
        </p:nvSpPr>
        <p:spPr>
          <a:xfrm rot="5400000">
            <a:off x="5005691" y="2132139"/>
            <a:ext cx="2225040" cy="4114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CCEF53A-6FDC-7CA6-AA15-EE5413B13C2F}"/>
              </a:ext>
            </a:extLst>
          </p:cNvPr>
          <p:cNvSpPr/>
          <p:nvPr/>
        </p:nvSpPr>
        <p:spPr>
          <a:xfrm rot="2700000">
            <a:off x="5038348" y="2212267"/>
            <a:ext cx="2225040" cy="4114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13F3A62-47CD-3558-F3BD-4A3502BE5460}"/>
              </a:ext>
            </a:extLst>
          </p:cNvPr>
          <p:cNvSpPr/>
          <p:nvPr/>
        </p:nvSpPr>
        <p:spPr>
          <a:xfrm rot="18900000">
            <a:off x="5038348" y="2212267"/>
            <a:ext cx="2225040" cy="4114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0A00CE0-E9CA-4F14-5004-A8006AA91117}"/>
              </a:ext>
            </a:extLst>
          </p:cNvPr>
          <p:cNvSpPr/>
          <p:nvPr/>
        </p:nvSpPr>
        <p:spPr>
          <a:xfrm>
            <a:off x="6666236" y="2517086"/>
            <a:ext cx="212103" cy="204247"/>
          </a:xfrm>
          <a:prstGeom prst="ellipse">
            <a:avLst/>
          </a:prstGeom>
          <a:solidFill>
            <a:srgbClr val="4AC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6AA282-CF32-C0E9-3F5D-C29A42AD75B5}"/>
              </a:ext>
            </a:extLst>
          </p:cNvPr>
          <p:cNvSpPr/>
          <p:nvPr/>
        </p:nvSpPr>
        <p:spPr>
          <a:xfrm>
            <a:off x="5415715" y="5738401"/>
            <a:ext cx="212103" cy="204247"/>
          </a:xfrm>
          <a:prstGeom prst="ellipse">
            <a:avLst/>
          </a:prstGeom>
          <a:solidFill>
            <a:srgbClr val="B64B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C4683B-3C9F-9A6B-23B6-08DC9F7620B7}"/>
              </a:ext>
            </a:extLst>
          </p:cNvPr>
          <p:cNvSpPr/>
          <p:nvPr/>
        </p:nvSpPr>
        <p:spPr>
          <a:xfrm>
            <a:off x="5368731" y="2528921"/>
            <a:ext cx="212103" cy="204247"/>
          </a:xfrm>
          <a:prstGeom prst="ellipse">
            <a:avLst/>
          </a:prstGeom>
          <a:solidFill>
            <a:srgbClr val="D58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C65D6EA6-521C-31E0-0F65-07734A1C298D}"/>
              </a:ext>
            </a:extLst>
          </p:cNvPr>
          <p:cNvSpPr>
            <a:spLocks noGrp="1"/>
          </p:cNvSpPr>
          <p:nvPr/>
        </p:nvSpPr>
        <p:spPr>
          <a:xfrm>
            <a:off x="4263143" y="1828819"/>
            <a:ext cx="1106720" cy="379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spc="-150">
                <a:latin typeface="Segoe UI Semibold"/>
                <a:cs typeface="Segoe UI Semibold"/>
              </a:rPr>
              <a:t>Your models</a:t>
            </a:r>
            <a:endParaRPr lang="en-US" sz="2000">
              <a:latin typeface="Segoe UI Semibold"/>
              <a:cs typeface="Segoe UI Semibold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B92BA99D-0626-C268-B4C6-AD4ACBC4D2EC}"/>
              </a:ext>
            </a:extLst>
          </p:cNvPr>
          <p:cNvSpPr>
            <a:spLocks noGrp="1"/>
          </p:cNvSpPr>
          <p:nvPr/>
        </p:nvSpPr>
        <p:spPr>
          <a:xfrm>
            <a:off x="6786091" y="1830567"/>
            <a:ext cx="897486" cy="393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b="1" spc="-150">
                <a:latin typeface="Segoe UI Semibold"/>
                <a:cs typeface="Segoe UI Semibold"/>
              </a:rPr>
              <a:t>Your code</a:t>
            </a:r>
            <a:endParaRPr lang="en-US" sz="2000">
              <a:latin typeface="Segoe UI Semibold"/>
              <a:cs typeface="Segoe UI Semibold"/>
            </a:endParaRPr>
          </a:p>
          <a:p>
            <a:pPr algn="l">
              <a:spcBef>
                <a:spcPts val="0"/>
              </a:spcBef>
            </a:pPr>
            <a:endParaRPr lang="en-US" sz="2000" b="1" spc="-150">
              <a:latin typeface="Segoe UI Semibold"/>
              <a:cs typeface="Segoe UI Semibold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EF18CB92-98BE-45D7-A0C0-FBA43CFD4670}"/>
              </a:ext>
            </a:extLst>
          </p:cNvPr>
          <p:cNvSpPr>
            <a:spLocks noGrp="1"/>
          </p:cNvSpPr>
          <p:nvPr/>
        </p:nvSpPr>
        <p:spPr>
          <a:xfrm>
            <a:off x="4362499" y="5997530"/>
            <a:ext cx="1268183" cy="512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2000" b="1" spc="-150">
                <a:latin typeface="Segoe UI Semibold"/>
                <a:cs typeface="Segoe UI Semibold"/>
              </a:rPr>
              <a:t>Your memories</a:t>
            </a:r>
            <a:endParaRPr lang="en-US" sz="2000">
              <a:latin typeface="Segoe UI Semibold"/>
              <a:cs typeface="Segoe UI Semibold"/>
            </a:endParaRPr>
          </a:p>
          <a:p>
            <a:pPr algn="r">
              <a:spcBef>
                <a:spcPts val="0"/>
              </a:spcBef>
            </a:pPr>
            <a:endParaRPr lang="en-US" sz="2000" b="1" spc="-150">
              <a:latin typeface="Segoe UI Semibold"/>
              <a:cs typeface="Segoe UI Semibold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CBD8AE8-0502-7004-0283-BF7A975DCFCA}"/>
              </a:ext>
            </a:extLst>
          </p:cNvPr>
          <p:cNvSpPr/>
          <p:nvPr/>
        </p:nvSpPr>
        <p:spPr>
          <a:xfrm>
            <a:off x="6617533" y="5737522"/>
            <a:ext cx="212103" cy="204247"/>
          </a:xfrm>
          <a:prstGeom prst="ellipse">
            <a:avLst/>
          </a:prstGeom>
          <a:solidFill>
            <a:srgbClr val="608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338D77D-B3F1-F4DA-41E7-201418D203A0}"/>
              </a:ext>
            </a:extLst>
          </p:cNvPr>
          <p:cNvSpPr>
            <a:spLocks noGrp="1"/>
          </p:cNvSpPr>
          <p:nvPr/>
        </p:nvSpPr>
        <p:spPr>
          <a:xfrm>
            <a:off x="6613083" y="5991171"/>
            <a:ext cx="1378402" cy="5099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b="1" spc="-150">
                <a:latin typeface="Segoe UI Semibold"/>
                <a:cs typeface="Segoe UI Semibold"/>
              </a:rPr>
              <a:t>Your prompts</a:t>
            </a:r>
            <a:endParaRPr lang="en-US" sz="2000">
              <a:latin typeface="Segoe UI Semibold"/>
              <a:cs typeface="Segoe UI Semibold"/>
            </a:endParaRPr>
          </a:p>
          <a:p>
            <a:pPr algn="l">
              <a:spcBef>
                <a:spcPts val="0"/>
              </a:spcBef>
            </a:pPr>
            <a:endParaRPr lang="en-US" sz="2000" b="1" spc="-15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717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31" grpId="0"/>
      <p:bldP spid="33" grpId="0"/>
      <p:bldP spid="35" grpId="0"/>
      <p:bldP spid="37" grpId="0"/>
      <p:bldP spid="39" grpId="0"/>
      <p:bldP spid="41" grpId="0"/>
      <p:bldP spid="43" grpId="0" animBg="1"/>
      <p:bldP spid="47" grpId="0" animBg="1"/>
      <p:bldP spid="49" grpId="0" animBg="1"/>
      <p:bldP spid="51" grpId="0" animBg="1"/>
      <p:bldP spid="53" grpId="0" animBg="1"/>
      <p:bldP spid="57" grpId="0" animBg="1"/>
      <p:bldP spid="59" grpId="0" animBg="1"/>
      <p:bldP spid="61" grpId="0"/>
      <p:bldP spid="65" grpId="0"/>
      <p:bldP spid="67" grpId="0"/>
      <p:bldP spid="69" grpId="0" animBg="1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619" y="1155543"/>
            <a:ext cx="10082408" cy="156416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9600" b="1" spc="-150">
                <a:latin typeface="Segoe UI"/>
                <a:cs typeface="Segoe UI"/>
              </a:rPr>
              <a:t>Plugins &amp;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EB96A-88C9-4262-6DE0-3F4E2585E01E}"/>
              </a:ext>
            </a:extLst>
          </p:cNvPr>
          <p:cNvSpPr txBox="1"/>
          <p:nvPr/>
        </p:nvSpPr>
        <p:spPr>
          <a:xfrm>
            <a:off x="510619" y="2509101"/>
            <a:ext cx="704025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b="1">
                <a:latin typeface="Segoe UI"/>
              </a:rPr>
              <a:t>Planners &amp;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55371-3909-0FAD-A629-6F285EBB2DB4}"/>
              </a:ext>
            </a:extLst>
          </p:cNvPr>
          <p:cNvSpPr txBox="1"/>
          <p:nvPr/>
        </p:nvSpPr>
        <p:spPr>
          <a:xfrm>
            <a:off x="510619" y="4009534"/>
            <a:ext cx="69695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b="1">
                <a:latin typeface="Segoe UI"/>
              </a:rPr>
              <a:t>Personas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3FFB6-534B-8448-31BC-6C6E9D2B82CD}"/>
              </a:ext>
            </a:extLst>
          </p:cNvPr>
          <p:cNvSpPr txBox="1"/>
          <p:nvPr/>
        </p:nvSpPr>
        <p:spPr>
          <a:xfrm>
            <a:off x="7929514" y="1236484"/>
            <a:ext cx="3583756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Segoe UI"/>
                <a:cs typeface="Segoe UI"/>
              </a:rPr>
              <a:t>These are the core building blocks of Semantic Kernel. By customizing these key components, you can create solutions to suite exactly your needs.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9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8000" b="1" spc="-150">
                <a:latin typeface="Segoe UI"/>
                <a:cs typeface="Segoe UI"/>
              </a:rPr>
              <a:t>Plugins</a:t>
            </a:r>
            <a:endParaRPr lang="en-US" sz="8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705214"/>
            <a:ext cx="4238077" cy="3919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Segoe UI"/>
                <a:ea typeface="+mj-lt"/>
                <a:cs typeface="+mj-lt"/>
              </a:rPr>
              <a:t>Plugins encapsulate capabilities into a single unit of functionality. When you build a plugin for Semantic Kernel, you can leverage it on other services, like </a:t>
            </a:r>
            <a:r>
              <a:rPr lang="en-US" sz="2400" err="1">
                <a:latin typeface="Segoe UI"/>
                <a:ea typeface="+mj-lt"/>
                <a:cs typeface="+mj-lt"/>
              </a:rPr>
              <a:t>ChatGTP</a:t>
            </a:r>
            <a:r>
              <a:rPr lang="en-US" sz="2400">
                <a:latin typeface="Segoe UI"/>
                <a:ea typeface="+mj-lt"/>
                <a:cs typeface="+mj-lt"/>
              </a:rPr>
              <a:t>, Bing, and Microsoft 365. Likewise, any plugin built for those services can seamlessly import to Semantic Kernel.</a:t>
            </a:r>
            <a:endParaRPr lang="en-US" sz="2400">
              <a:latin typeface="Segoe UI"/>
              <a:cs typeface="Segoe UI"/>
            </a:endParaRPr>
          </a:p>
        </p:txBody>
      </p:sp>
      <p:sp>
        <p:nvSpPr>
          <p:cNvPr id="11" name="Rounded Rectangle 62">
            <a:extLst>
              <a:ext uri="{FF2B5EF4-FFF2-40B4-BE49-F238E27FC236}">
                <a16:creationId xmlns:a16="http://schemas.microsoft.com/office/drawing/2014/main" id="{D52E4CA6-5AB6-1943-A26E-5CEBBC8D6929}"/>
              </a:ext>
            </a:extLst>
          </p:cNvPr>
          <p:cNvSpPr/>
          <p:nvPr/>
        </p:nvSpPr>
        <p:spPr bwMode="auto">
          <a:xfrm>
            <a:off x="9113896" y="3704234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Kernel</a:t>
            </a:r>
            <a:endParaRPr lang="en-US"/>
          </a:p>
        </p:txBody>
      </p:sp>
      <p:sp>
        <p:nvSpPr>
          <p:cNvPr id="12" name="Rounded Rectangle 62">
            <a:extLst>
              <a:ext uri="{FF2B5EF4-FFF2-40B4-BE49-F238E27FC236}">
                <a16:creationId xmlns:a16="http://schemas.microsoft.com/office/drawing/2014/main" id="{41D1870B-BE3A-9E67-D336-0F53692711A9}"/>
              </a:ext>
            </a:extLst>
          </p:cNvPr>
          <p:cNvSpPr/>
          <p:nvPr/>
        </p:nvSpPr>
        <p:spPr bwMode="auto">
          <a:xfrm>
            <a:off x="7312980" y="4762156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Your app</a:t>
            </a:r>
            <a:endParaRPr lang="en-US"/>
          </a:p>
        </p:txBody>
      </p:sp>
      <p:pic>
        <p:nvPicPr>
          <p:cNvPr id="13" name="Picture 12" descr="A close up of a plug&#10;&#10;Description automatically generated">
            <a:extLst>
              <a:ext uri="{FF2B5EF4-FFF2-40B4-BE49-F238E27FC236}">
                <a16:creationId xmlns:a16="http://schemas.microsoft.com/office/drawing/2014/main" id="{1D434FD2-B18D-E5A6-E6ED-8B00D3DD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368" y="789789"/>
            <a:ext cx="1076325" cy="1076325"/>
          </a:xfrm>
          <a:prstGeom prst="rect">
            <a:avLst/>
          </a:prstGeom>
        </p:spPr>
      </p:pic>
      <p:pic>
        <p:nvPicPr>
          <p:cNvPr id="14" name="Picture 13" descr="A purple rectangular object with many squares&#10;&#10;Description automatically generated">
            <a:extLst>
              <a:ext uri="{FF2B5EF4-FFF2-40B4-BE49-F238E27FC236}">
                <a16:creationId xmlns:a16="http://schemas.microsoft.com/office/drawing/2014/main" id="{05AD2EEB-FB47-D895-903E-97F2030A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135" y="5354389"/>
            <a:ext cx="824792" cy="824792"/>
          </a:xfrm>
          <a:prstGeom prst="rect">
            <a:avLst/>
          </a:prstGeom>
        </p:spPr>
      </p:pic>
      <p:pic>
        <p:nvPicPr>
          <p:cNvPr id="15" name="Picture 1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A24E5BE-2081-33D4-8695-D7F8D1469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030" y="2892511"/>
            <a:ext cx="669433" cy="669433"/>
          </a:xfrm>
          <a:prstGeom prst="rect">
            <a:avLst/>
          </a:prstGeom>
        </p:spPr>
      </p:pic>
      <p:pic>
        <p:nvPicPr>
          <p:cNvPr id="16" name="Picture 15" descr="A rainbow colored logo on a black background&#10;&#10;Description automatically generated">
            <a:extLst>
              <a:ext uri="{FF2B5EF4-FFF2-40B4-BE49-F238E27FC236}">
                <a16:creationId xmlns:a16="http://schemas.microsoft.com/office/drawing/2014/main" id="{D97B2872-9F0E-9EC7-C78A-F018D6069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69" y="2888812"/>
            <a:ext cx="669433" cy="669433"/>
          </a:xfrm>
          <a:prstGeom prst="rect">
            <a:avLst/>
          </a:prstGeom>
        </p:spPr>
      </p:pic>
      <p:pic>
        <p:nvPicPr>
          <p:cNvPr id="17" name="Picture 16" descr="A green circle with white lines&#10;&#10;Description automatically generated">
            <a:extLst>
              <a:ext uri="{FF2B5EF4-FFF2-40B4-BE49-F238E27FC236}">
                <a16:creationId xmlns:a16="http://schemas.microsoft.com/office/drawing/2014/main" id="{748B4248-35AD-C683-2351-38376C029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154" y="2888812"/>
            <a:ext cx="660311" cy="669433"/>
          </a:xfrm>
          <a:prstGeom prst="rect">
            <a:avLst/>
          </a:prstGeom>
        </p:spPr>
      </p:pic>
      <p:pic>
        <p:nvPicPr>
          <p:cNvPr id="18" name="Picture 17" descr="A blue arrow pointing down&#10;&#10;Description automatically generated">
            <a:extLst>
              <a:ext uri="{FF2B5EF4-FFF2-40B4-BE49-F238E27FC236}">
                <a16:creationId xmlns:a16="http://schemas.microsoft.com/office/drawing/2014/main" id="{BEA33DEA-C385-E47A-D07F-7A76474DC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2887" y="2195572"/>
            <a:ext cx="619125" cy="542925"/>
          </a:xfrm>
          <a:prstGeom prst="rect">
            <a:avLst/>
          </a:prstGeom>
        </p:spPr>
      </p:pic>
      <p:pic>
        <p:nvPicPr>
          <p:cNvPr id="19" name="Picture 18" descr="A blue arrow pointing down&#10;&#10;Description automatically generated">
            <a:extLst>
              <a:ext uri="{FF2B5EF4-FFF2-40B4-BE49-F238E27FC236}">
                <a16:creationId xmlns:a16="http://schemas.microsoft.com/office/drawing/2014/main" id="{21C984B5-D87F-D122-F75D-AD443F7E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388" y="2173595"/>
            <a:ext cx="619125" cy="542925"/>
          </a:xfrm>
          <a:prstGeom prst="rect">
            <a:avLst/>
          </a:prstGeom>
        </p:spPr>
      </p:pic>
      <p:sp>
        <p:nvSpPr>
          <p:cNvPr id="20" name="Rounded Rectangle 62">
            <a:extLst>
              <a:ext uri="{FF2B5EF4-FFF2-40B4-BE49-F238E27FC236}">
                <a16:creationId xmlns:a16="http://schemas.microsoft.com/office/drawing/2014/main" id="{BFC97F4C-9EBD-A06F-E605-3AC479D45E30}"/>
              </a:ext>
            </a:extLst>
          </p:cNvPr>
          <p:cNvSpPr/>
          <p:nvPr/>
        </p:nvSpPr>
        <p:spPr bwMode="auto">
          <a:xfrm>
            <a:off x="7312980" y="1971609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Plugins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83FE57-6C73-04FF-B7E3-5816A3C82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4544" y="4160760"/>
            <a:ext cx="352425" cy="933450"/>
          </a:xfrm>
          <a:prstGeom prst="rect">
            <a:avLst/>
          </a:prstGeom>
        </p:spPr>
      </p:pic>
      <p:sp>
        <p:nvSpPr>
          <p:cNvPr id="22" name="Rounded Rectangle 62">
            <a:extLst>
              <a:ext uri="{FF2B5EF4-FFF2-40B4-BE49-F238E27FC236}">
                <a16:creationId xmlns:a16="http://schemas.microsoft.com/office/drawing/2014/main" id="{E59A9F53-9DB6-1A7C-7E0C-AE25E9DD2EB2}"/>
              </a:ext>
            </a:extLst>
          </p:cNvPr>
          <p:cNvSpPr/>
          <p:nvPr/>
        </p:nvSpPr>
        <p:spPr bwMode="auto">
          <a:xfrm>
            <a:off x="5477011" y="3707193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Other AI apps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4DE67D-AAC7-9715-6F80-80A0C3B38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1476" y="4156370"/>
            <a:ext cx="352425" cy="9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4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2_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Build_16-9_event_template.potx" id="{97B0F104-BCFF-402B-98F5-A9D0E06971C7}" vid="{ED6E3212-F7D0-4929-B2F1-4435710D6115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eff013ed-57fc-4fe6-8931-a68d090e1802">
      <UserInfo>
        <DisplayName>Sophia Lagerkrans-Pandey</DisplayName>
        <AccountId>258</AccountId>
        <AccountType/>
      </UserInfo>
    </SharedWithUsers>
    <TaxCatchAll xmlns="eff013ed-57fc-4fe6-8931-a68d090e1802" xsi:nil="true"/>
    <lcf76f155ced4ddcb4097134ff3c332f xmlns="1b95a528-4226-485b-8431-fd015bcae8a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F3EF12A6CBF04DA5BCD68B35145025" ma:contentTypeVersion="17" ma:contentTypeDescription="Create a new document." ma:contentTypeScope="" ma:versionID="d55e66ae83a096490c9cc62a51ee942e">
  <xsd:schema xmlns:xsd="http://www.w3.org/2001/XMLSchema" xmlns:xs="http://www.w3.org/2001/XMLSchema" xmlns:p="http://schemas.microsoft.com/office/2006/metadata/properties" xmlns:ns1="http://schemas.microsoft.com/sharepoint/v3" xmlns:ns2="1b95a528-4226-485b-8431-fd015bcae8a8" xmlns:ns3="eff013ed-57fc-4fe6-8931-a68d090e1802" targetNamespace="http://schemas.microsoft.com/office/2006/metadata/properties" ma:root="true" ma:fieldsID="1ccf84b8e7ed45e832565aa20497239c" ns1:_="" ns2:_="" ns3:_="">
    <xsd:import namespace="http://schemas.microsoft.com/sharepoint/v3"/>
    <xsd:import namespace="1b95a528-4226-485b-8431-fd015bcae8a8"/>
    <xsd:import namespace="eff013ed-57fc-4fe6-8931-a68d090e18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ocTag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5a528-4226-485b-8431-fd015bcae8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ocTags" ma:index="16" nillable="true" ma:displayName="MediaServiceDocTags" ma:hidden="true" ma:internalName="MediaServiceDocTags" ma:readOnly="true">
      <xsd:simpleType>
        <xsd:restriction base="dms:Note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013ed-57fc-4fe6-8931-a68d090e180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efd5b0e-4795-481a-b756-503a7f8ced9a}" ma:internalName="TaxCatchAll" ma:showField="CatchAllData" ma:web="eff013ed-57fc-4fe6-8931-a68d090e18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D19FB0-633D-40A6-B62B-4E7474FB751B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1b95a528-4226-485b-8431-fd015bcae8a8"/>
    <ds:schemaRef ds:uri="http://www.w3.org/XML/1998/namespace"/>
    <ds:schemaRef ds:uri="eff013ed-57fc-4fe6-8931-a68d090e1802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18095E-D894-499C-AC57-78D5880862AA}">
  <ds:schemaRefs>
    <ds:schemaRef ds:uri="1b95a528-4226-485b-8431-fd015bcae8a8"/>
    <ds:schemaRef ds:uri="eff013ed-57fc-4fe6-8931-a68d090e18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D658343-ACC9-45B3-AD5F-92CE8EBF135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1005</Words>
  <Application>Microsoft Macintosh PowerPoint</Application>
  <PresentationFormat>Widescreen</PresentationFormat>
  <Paragraphs>161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Aptos</vt:lpstr>
      <vt:lpstr>Aptos Display</vt:lpstr>
      <vt:lpstr>Aptos_MSFontService</vt:lpstr>
      <vt:lpstr>Arial</vt:lpstr>
      <vt:lpstr>Calibri_MSFontService</vt:lpstr>
      <vt:lpstr>Consolas</vt:lpstr>
      <vt:lpstr>Open Sans</vt:lpstr>
      <vt:lpstr>Segoe UI</vt:lpstr>
      <vt:lpstr>Segoe UI Light</vt:lpstr>
      <vt:lpstr>Segoe UI Light_MSFontService</vt:lpstr>
      <vt:lpstr>Segoe UI Semibold</vt:lpstr>
      <vt:lpstr>Segoe UI Semilight</vt:lpstr>
      <vt:lpstr>Segoe UI Variable Display Semibold</vt:lpstr>
      <vt:lpstr>Wingdings</vt:lpstr>
      <vt:lpstr>Office Theme</vt:lpstr>
      <vt:lpstr>2_Microsoft Build 16:9 Template Dark</vt:lpstr>
      <vt:lpstr>Office Theme</vt:lpstr>
      <vt:lpstr>Semantic Kernel Hackathon</vt:lpstr>
      <vt:lpstr>Welcome</vt:lpstr>
      <vt:lpstr>Let’s talk about AI</vt:lpstr>
      <vt:lpstr>Modernized &amp; augmented flagship products with copilot</vt:lpstr>
      <vt:lpstr>PowerPoint Presentation</vt:lpstr>
      <vt:lpstr>What is Semantic Kernel?</vt:lpstr>
      <vt:lpstr>A bridge between LLMs and your code</vt:lpstr>
      <vt:lpstr>Plugins &amp;</vt:lpstr>
      <vt:lpstr>Plugins</vt:lpstr>
      <vt:lpstr>Semantic or native?</vt:lpstr>
      <vt:lpstr>Planners</vt:lpstr>
      <vt:lpstr>Handlebars or stepwise?</vt:lpstr>
      <vt:lpstr>Personas</vt:lpstr>
      <vt:lpstr>Managing personas</vt:lpstr>
      <vt:lpstr>Memories</vt:lpstr>
      <vt:lpstr>Prompts</vt:lpstr>
      <vt:lpstr>Responsible AI principles</vt:lpstr>
      <vt:lpstr>Tutorials</vt:lpstr>
      <vt:lpstr>Questions?</vt:lpstr>
      <vt:lpstr>Want to learn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Veronica Ward</dc:creator>
  <cp:lastModifiedBy>Alec Harrison</cp:lastModifiedBy>
  <cp:revision>7</cp:revision>
  <dcterms:created xsi:type="dcterms:W3CDTF">2024-03-11T23:27:26Z</dcterms:created>
  <dcterms:modified xsi:type="dcterms:W3CDTF">2024-07-16T04:16:10Z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0x0101008CF3EF12A6CBF04DA5BCD68B35145025</vt:lpwstr>
  </property>
  <property fmtid="{D5CDD505-2E9C-101B-9397-08002B2CF9AE}" pid="3" name="MediaServiceImageTags">
    <vt:lpwstr/>
  </property>
</Properties>
</file>